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0"/>
  </p:notesMasterIdLst>
  <p:sldIdLst>
    <p:sldId id="256" r:id="rId2"/>
    <p:sldId id="257" r:id="rId3"/>
    <p:sldId id="263" r:id="rId4"/>
    <p:sldId id="264" r:id="rId5"/>
    <p:sldId id="259" r:id="rId6"/>
    <p:sldId id="265" r:id="rId7"/>
    <p:sldId id="266" r:id="rId8"/>
    <p:sldId id="260" r:id="rId9"/>
    <p:sldId id="261" r:id="rId10"/>
    <p:sldId id="295" r:id="rId11"/>
    <p:sldId id="312" r:id="rId12"/>
    <p:sldId id="262" r:id="rId13"/>
    <p:sldId id="268" r:id="rId14"/>
    <p:sldId id="267" r:id="rId15"/>
    <p:sldId id="305" r:id="rId16"/>
    <p:sldId id="269" r:id="rId17"/>
    <p:sldId id="274" r:id="rId18"/>
    <p:sldId id="270" r:id="rId19"/>
    <p:sldId id="299" r:id="rId20"/>
    <p:sldId id="304" r:id="rId21"/>
    <p:sldId id="300" r:id="rId22"/>
    <p:sldId id="272" r:id="rId23"/>
    <p:sldId id="302" r:id="rId24"/>
    <p:sldId id="271" r:id="rId25"/>
    <p:sldId id="273" r:id="rId26"/>
    <p:sldId id="303" r:id="rId27"/>
    <p:sldId id="313" r:id="rId28"/>
    <p:sldId id="275" r:id="rId29"/>
    <p:sldId id="278" r:id="rId30"/>
    <p:sldId id="279" r:id="rId31"/>
    <p:sldId id="280" r:id="rId32"/>
    <p:sldId id="281" r:id="rId33"/>
    <p:sldId id="282" r:id="rId34"/>
    <p:sldId id="314" r:id="rId35"/>
    <p:sldId id="284" r:id="rId36"/>
    <p:sldId id="315" r:id="rId37"/>
    <p:sldId id="309" r:id="rId38"/>
    <p:sldId id="285" r:id="rId39"/>
    <p:sldId id="283" r:id="rId40"/>
    <p:sldId id="287" r:id="rId41"/>
    <p:sldId id="286" r:id="rId42"/>
    <p:sldId id="310" r:id="rId43"/>
    <p:sldId id="311" r:id="rId44"/>
    <p:sldId id="288" r:id="rId45"/>
    <p:sldId id="289" r:id="rId46"/>
    <p:sldId id="307" r:id="rId47"/>
    <p:sldId id="290" r:id="rId48"/>
    <p:sldId id="294" r:id="rId49"/>
    <p:sldId id="291" r:id="rId50"/>
    <p:sldId id="292" r:id="rId51"/>
    <p:sldId id="293" r:id="rId52"/>
    <p:sldId id="306" r:id="rId53"/>
    <p:sldId id="301" r:id="rId54"/>
    <p:sldId id="276" r:id="rId55"/>
    <p:sldId id="298" r:id="rId56"/>
    <p:sldId id="297" r:id="rId57"/>
    <p:sldId id="296" r:id="rId58"/>
    <p:sldId id="25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7" d="100"/>
          <a:sy n="67" d="100"/>
        </p:scale>
        <p:origin x="-2064" y="-1410"/>
      </p:cViewPr>
      <p:guideLst>
        <p:guide orient="horz" pos="2160"/>
        <p:guide pos="2880"/>
      </p:guideLst>
    </p:cSldViewPr>
  </p:slideViewPr>
  <p:notesTextViewPr>
    <p:cViewPr>
      <p:scale>
        <a:sx n="1" d="1"/>
        <a:sy n="1" d="1"/>
      </p:scale>
      <p:origin x="0" y="0"/>
    </p:cViewPr>
  </p:notesTextViewPr>
  <p:sorterViewPr>
    <p:cViewPr>
      <p:scale>
        <a:sx n="100" d="100"/>
        <a:sy n="100" d="100"/>
      </p:scale>
      <p:origin x="0" y="4392"/>
    </p:cViewPr>
  </p:sorterViewPr>
  <p:notesViewPr>
    <p:cSldViewPr>
      <p:cViewPr varScale="1">
        <p:scale>
          <a:sx n="102" d="100"/>
          <a:sy n="102" d="100"/>
        </p:scale>
        <p:origin x="-25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777C8A-DA92-4F80-92CE-519E5CD6AD0F}" type="datetimeFigureOut">
              <a:rPr lang="en-US" smtClean="0"/>
              <a:t>9/20/2013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F0750F-682D-45FE-8549-CB8314B96528}" type="slidenum">
              <a:rPr lang="en-US" smtClean="0"/>
              <a:t>‹#›</a:t>
            </a:fld>
            <a:endParaRPr lang="en-US" dirty="0"/>
          </a:p>
        </p:txBody>
      </p:sp>
    </p:spTree>
    <p:extLst>
      <p:ext uri="{BB962C8B-B14F-4D97-AF65-F5344CB8AC3E}">
        <p14:creationId xmlns:p14="http://schemas.microsoft.com/office/powerpoint/2010/main" val="321887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floatplancentral.org/download/USCGFloatPlan.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peakermatch.com/topics/motivation/3840/aviate-navigate-communicat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hf.faa.gov/docs/508/docs/gaPriorityReport.pdf" TargetMode="External"/><Relationship Id="rId5" Type="http://schemas.openxmlformats.org/officeDocument/2006/relationships/hyperlink" Target="https://www.faasafety.gov/gslac/ALC/course_content.aspx?cID=40" TargetMode="External"/><Relationship Id="rId4" Type="http://schemas.openxmlformats.org/officeDocument/2006/relationships/hyperlink" Target="http://aviation.ou.edu/SafetyCorner/documents/March2012AviationSafetyCorner-Aviate.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cg-gcc.gc.ca/eng/CCG/SAR_Adr"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ccg-gcc.gc.ca/eng/MCTS/Cel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aa.gov/about/office_org/headquarters_offices/avs/offices/afs/afs200/branches/afs210/training_aids/media/checklist.doc"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dfsa.net/pdf/EmergProc-A_Boat%20Operator.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www.faa.gov/regulations_policies/handbooks_manuals/aviation/pilot_handbook/media/PHAK%20-%20Chapter%2016.pdf" TargetMode="External"/><Relationship Id="rId3" Type="http://schemas.openxmlformats.org/officeDocument/2006/relationships/hyperlink" Target="http://www.leftseat.com/imsafe.htm" TargetMode="External"/><Relationship Id="rId7" Type="http://schemas.openxmlformats.org/officeDocument/2006/relationships/hyperlink" Target="http://download.aopa.org/epilot/2008/8083-25-chap16.pdf"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faasafety.gov/gslac/ALC/course_content.aspx?cID=49&amp;sID=293&amp;preview=true" TargetMode="External"/><Relationship Id="rId5" Type="http://schemas.openxmlformats.org/officeDocument/2006/relationships/hyperlink" Target="http://www.capmembers.com/media/cms/IMSAFE_Checklist_318E33C36BD7F.pdf" TargetMode="External"/><Relationship Id="rId4" Type="http://schemas.openxmlformats.org/officeDocument/2006/relationships/hyperlink" Target="http://en.wikipedia.org/wiki/IMSAF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uscgboating.org/safety/boating_under_the_influence_initiatives.aspx"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faa.gov/pilots/safety/pilotsafetybrochures/media/alcohol.pdf" TargetMode="External"/><Relationship Id="rId5" Type="http://schemas.openxmlformats.org/officeDocument/2006/relationships/hyperlink" Target="http://alcoholism.about.com/cs/alerts/l/blnaa25.htm" TargetMode="External"/><Relationship Id="rId4" Type="http://schemas.openxmlformats.org/officeDocument/2006/relationships/hyperlink" Target="http://jama.jamanetwork.com/article.aspx?articleid=194480"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navcen.uscg.gov/?pageName=navRulesContent#37"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midatlantic.coastguard.dodlive.mil/2012/12/on-the-water-and-in-distress-use-your-vhf-not-your-cel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boatus.com/boattech/articles/pyrotechnics.asp"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skybrary.aero/index.php/In-flight_Pilot_Incapacitation_(OGHFA_SE)" TargetMode="External"/><Relationship Id="rId3" Type="http://schemas.openxmlformats.org/officeDocument/2006/relationships/hyperlink" Target="http://avherald.com/h?article=45d14284" TargetMode="External"/><Relationship Id="rId7" Type="http://schemas.openxmlformats.org/officeDocument/2006/relationships/hyperlink" Target="http://www.americanboating.org/suddenlyincommand.asp"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maib.gov.uk/cms_resources.cfm?file=/LionReport.pdf" TargetMode="External"/><Relationship Id="rId5" Type="http://schemas.openxmlformats.org/officeDocument/2006/relationships/hyperlink" Target="http://www.dailymail.co.uk/news/article-2235746/Passenger-steps-land-747-pilot-falls-ill--happens-duty-pilot.html" TargetMode="External"/><Relationship Id="rId10" Type="http://schemas.openxmlformats.org/officeDocument/2006/relationships/hyperlink" Target="http://www.uscgboating.org/assets/gallery/image/original/03_05_1_1B_0035.JPG" TargetMode="External"/><Relationship Id="rId4" Type="http://schemas.openxmlformats.org/officeDocument/2006/relationships/hyperlink" Target="http://www.avweb.com/news/safety/183023-1.html" TargetMode="External"/><Relationship Id="rId9" Type="http://schemas.openxmlformats.org/officeDocument/2006/relationships/hyperlink" Target="http://www.skybrary.aero/index.php/Crew_Incapacitation" TargetMode="Externa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www.uscg.mil/directives/cim/16000-16999/cim_16114_5c.pdf" TargetMode="External"/><Relationship Id="rId3" Type="http://schemas.openxmlformats.org/officeDocument/2006/relationships/hyperlink" Target="http://www.boatingsafety.com/nzcg/recovery.html" TargetMode="External"/><Relationship Id="rId7" Type="http://schemas.openxmlformats.org/officeDocument/2006/relationships/hyperlink" Target="http://www.thefishingline.com/man.htm"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live.cgaux.org/?p=523" TargetMode="External"/><Relationship Id="rId5" Type="http://schemas.openxmlformats.org/officeDocument/2006/relationships/hyperlink" Target="http://www.uscg.mil/d13/cfvs/docs/References/RiskMgmtManOvdb409.pdf" TargetMode="External"/><Relationship Id="rId4" Type="http://schemas.openxmlformats.org/officeDocument/2006/relationships/hyperlink" Target="http://www.rorc.org/general-conditions/man-overboard.html"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boatsafe.com/nauticalknowhow/aground.htm" TargetMode="External"/><Relationship Id="rId7" Type="http://schemas.openxmlformats.org/officeDocument/2006/relationships/hyperlink" Target="http://www.boatingbasicsonline.com/content/general/8_8_a.php"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www.boatplace.com.au/index.php/component/k2/item/187-how_to_avoid_running_aground_in_your_boat" TargetMode="External"/><Relationship Id="rId5" Type="http://schemas.openxmlformats.org/officeDocument/2006/relationships/hyperlink" Target="http://suite101.com/article/running-a-boat-aground-a28069" TargetMode="External"/><Relationship Id="rId4" Type="http://schemas.openxmlformats.org/officeDocument/2006/relationships/hyperlink" Target="http://www.inyourfootsteps.com/sailing/tips/35/168/re-floating_techniques_after_running_aground/?TOP_THIRTY=Tru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cgvi.uscg.mil/media/main.php?g2_itemId=1745498"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cgvi.uscg.mil/media/main.php?g2_itemId=846583"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uscg.mil/directives/cim/16000-16999/cim_16114_5c.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uscgboating.org/safety/accident_reporting.aspx"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maib.gov.uk/cms_resources.cfm?file=/LionReport.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juneauempire.com/stories/082701/Loc_skipper.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uscgboating.org/assets/gallery/image/original/03_05_1_2A_0099.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This is a </a:t>
            </a:r>
            <a:r>
              <a:rPr lang="en-US" dirty="0">
                <a:latin typeface="Times New Roman" pitchFamily="18" charset="0"/>
                <a:cs typeface="Times New Roman" pitchFamily="18" charset="0"/>
              </a:rPr>
              <a:t>2-4 hour boating safety </a:t>
            </a:r>
            <a:r>
              <a:rPr lang="en-US" dirty="0" smtClean="0">
                <a:latin typeface="Times New Roman" pitchFamily="18" charset="0"/>
                <a:cs typeface="Times New Roman" pitchFamily="18" charset="0"/>
              </a:rPr>
              <a:t>seminar, written by Dr. L. Daniel Maxim, ANACO-RB, and John VanOsdol, DIR-Ed, to assist boat occupants who </a:t>
            </a:r>
            <a:r>
              <a:rPr lang="en-US" dirty="0">
                <a:latin typeface="Times New Roman" pitchFamily="18" charset="0"/>
                <a:cs typeface="Times New Roman" pitchFamily="18" charset="0"/>
              </a:rPr>
              <a:t>are not normally at the </a:t>
            </a:r>
            <a:r>
              <a:rPr lang="en-US" dirty="0" smtClean="0">
                <a:latin typeface="Times New Roman" pitchFamily="18" charset="0"/>
                <a:cs typeface="Times New Roman" pitchFamily="18" charset="0"/>
              </a:rPr>
              <a:t>helm, including </a:t>
            </a:r>
            <a:r>
              <a:rPr lang="en-US" dirty="0">
                <a:latin typeface="Times New Roman" pitchFamily="18" charset="0"/>
                <a:cs typeface="Times New Roman" pitchFamily="18" charset="0"/>
              </a:rPr>
              <a:t>guests, spouses, children, </a:t>
            </a:r>
            <a:r>
              <a:rPr lang="en-US" dirty="0" smtClean="0">
                <a:latin typeface="Times New Roman" pitchFamily="18" charset="0"/>
                <a:cs typeface="Times New Roman" pitchFamily="18" charset="0"/>
              </a:rPr>
              <a:t>or others aboard who </a:t>
            </a:r>
            <a:r>
              <a:rPr lang="en-US" dirty="0">
                <a:latin typeface="Times New Roman" pitchFamily="18" charset="0"/>
                <a:cs typeface="Times New Roman" pitchFamily="18" charset="0"/>
              </a:rPr>
              <a:t>may find themselves “suddenly in command” if the operator becomes ill, gets </a:t>
            </a:r>
            <a:r>
              <a:rPr lang="en-US" dirty="0" smtClean="0">
                <a:latin typeface="Times New Roman" pitchFamily="18" charset="0"/>
                <a:cs typeface="Times New Roman" pitchFamily="18" charset="0"/>
              </a:rPr>
              <a:t>injured, falls overboard, or has to attend to some other emergency and is unable to be at the helm.  We also owe a debt of thanks to many Auxiliarists who offered helpful comments on the course.</a:t>
            </a:r>
            <a:endParaRPr lang="en-US" dirty="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purpose of this short course is to familiarize the student with essential safety information so they can assess </a:t>
            </a:r>
            <a:r>
              <a:rPr lang="en-US" dirty="0" smtClean="0">
                <a:latin typeface="Times New Roman" pitchFamily="18" charset="0"/>
                <a:cs typeface="Times New Roman" pitchFamily="18" charset="0"/>
              </a:rPr>
              <a:t>and stabilize the </a:t>
            </a:r>
            <a:r>
              <a:rPr lang="en-US" dirty="0">
                <a:latin typeface="Times New Roman" pitchFamily="18" charset="0"/>
                <a:cs typeface="Times New Roman" pitchFamily="18" charset="0"/>
              </a:rPr>
              <a:t>situation, </a:t>
            </a:r>
            <a:r>
              <a:rPr lang="en-US" dirty="0" smtClean="0">
                <a:latin typeface="Times New Roman" pitchFamily="18" charset="0"/>
                <a:cs typeface="Times New Roman" pitchFamily="18" charset="0"/>
              </a:rPr>
              <a:t>operate the vessel, and summon any required assistance.</a:t>
            </a:r>
          </a:p>
          <a:p>
            <a:pPr algn="just"/>
            <a:r>
              <a:rPr lang="en-US" dirty="0" smtClean="0">
                <a:latin typeface="Times New Roman" pitchFamily="18" charset="0"/>
                <a:cs typeface="Times New Roman" pitchFamily="18" charset="0"/>
              </a:rPr>
              <a:t>While this slide remains on the screen, instructors should introduce themselves and ask the students to do the same.  Ask also if any of the students has had the experience of being suddenly in command and to share any relevant stories.</a:t>
            </a:r>
          </a:p>
          <a:p>
            <a:pPr algn="just"/>
            <a:endParaRPr lang="en-US" dirty="0">
              <a:latin typeface="Times New Roman" pitchFamily="18" charset="0"/>
              <a:cs typeface="Times New Roman" pitchFamily="18" charset="0"/>
            </a:endParaRPr>
          </a:p>
          <a:p>
            <a:pPr algn="just"/>
            <a:r>
              <a:rPr lang="en-US" b="1" dirty="0">
                <a:latin typeface="Times New Roman" pitchFamily="18" charset="0"/>
                <a:cs typeface="Times New Roman" pitchFamily="18" charset="0"/>
              </a:rPr>
              <a:t>Disclaimer: The appearance of any product or service advertisement on the site to which any link </a:t>
            </a:r>
            <a:r>
              <a:rPr lang="en-US" b="1" dirty="0" smtClean="0">
                <a:latin typeface="Times New Roman" pitchFamily="18" charset="0"/>
                <a:cs typeface="Times New Roman" pitchFamily="18" charset="0"/>
              </a:rPr>
              <a:t>in the notes for this presentation is </a:t>
            </a:r>
            <a:r>
              <a:rPr lang="en-US" b="1" dirty="0">
                <a:latin typeface="Times New Roman" pitchFamily="18" charset="0"/>
                <a:cs typeface="Times New Roman" pitchFamily="18" charset="0"/>
              </a:rPr>
              <a:t>directed does not constitute, and shall not be construed as, an endorsement of that product or service by the United States Coast Guard or Coast Guard Auxiliary. </a:t>
            </a:r>
          </a:p>
          <a:p>
            <a:pPr algn="just"/>
            <a:endParaRPr lang="en-US"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1</a:t>
            </a:fld>
            <a:endParaRPr lang="en-US" dirty="0"/>
          </a:p>
        </p:txBody>
      </p:sp>
    </p:spTree>
    <p:extLst>
      <p:ext uri="{BB962C8B-B14F-4D97-AF65-F5344CB8AC3E}">
        <p14:creationId xmlns:p14="http://schemas.microsoft.com/office/powerpoint/2010/main" val="630107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This continues the first list of questions.  It also identifies the topics to be covered in the class.</a:t>
            </a:r>
          </a:p>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10</a:t>
            </a:fld>
            <a:endParaRPr lang="en-US" dirty="0"/>
          </a:p>
        </p:txBody>
      </p:sp>
    </p:spTree>
    <p:extLst>
      <p:ext uri="{BB962C8B-B14F-4D97-AF65-F5344CB8AC3E}">
        <p14:creationId xmlns:p14="http://schemas.microsoft.com/office/powerpoint/2010/main" val="885128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web site address to get a USCG float </a:t>
            </a:r>
            <a:r>
              <a:rPr lang="en-US" dirty="0"/>
              <a:t>plan; </a:t>
            </a:r>
            <a:r>
              <a:rPr lang="en-US" dirty="0">
                <a:hlinkClick r:id="rId3"/>
              </a:rPr>
              <a:t>http://</a:t>
            </a:r>
            <a:r>
              <a:rPr lang="en-US" dirty="0" smtClean="0">
                <a:hlinkClick r:id="rId3"/>
              </a:rPr>
              <a:t>www.floatplancentral.org/download/USCGFloatPlan.pdf</a:t>
            </a:r>
            <a:r>
              <a:rPr lang="en-US" dirty="0" smtClean="0"/>
              <a:t>.  Time permitting, go over the contents of the float plan with the class.</a:t>
            </a:r>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11</a:t>
            </a:fld>
            <a:endParaRPr lang="en-US" dirty="0"/>
          </a:p>
        </p:txBody>
      </p:sp>
    </p:spTree>
    <p:extLst>
      <p:ext uri="{BB962C8B-B14F-4D97-AF65-F5344CB8AC3E}">
        <p14:creationId xmlns:p14="http://schemas.microsoft.com/office/powerpoint/2010/main" val="3620808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Aviators use this phrase to help prioritize what needs to be done in any emergency—including a permanent or temporary loss of the skipper.  It applies equally to boats as to </a:t>
            </a:r>
            <a:r>
              <a:rPr lang="en-US" dirty="0">
                <a:latin typeface="Times New Roman" pitchFamily="18" charset="0"/>
                <a:cs typeface="Times New Roman" pitchFamily="18" charset="0"/>
              </a:rPr>
              <a:t>a</a:t>
            </a:r>
            <a:r>
              <a:rPr lang="en-US" dirty="0" smtClean="0">
                <a:latin typeface="Times New Roman" pitchFamily="18" charset="0"/>
                <a:cs typeface="Times New Roman" pitchFamily="18" charset="0"/>
              </a:rPr>
              <a:t>irplanes.  </a:t>
            </a:r>
          </a:p>
          <a:p>
            <a:pPr marL="171450" indent="-171450" algn="just">
              <a:buFont typeface="Arial" pitchFamily="34" charset="0"/>
              <a:buChar char="•"/>
            </a:pPr>
            <a:r>
              <a:rPr lang="en-US" dirty="0" smtClean="0">
                <a:latin typeface="Times New Roman" pitchFamily="18" charset="0"/>
                <a:cs typeface="Times New Roman" pitchFamily="18" charset="0"/>
              </a:rPr>
              <a:t>The word ‘aviate’ reminds us that we need to keep the boat under control.  Depending upon the circumstances, the best option for a boat would be to throttle down and take it out of gear (not an option for aircraft) and use the time to figure out what to do next.</a:t>
            </a:r>
          </a:p>
          <a:p>
            <a:pPr marL="171450" indent="-171450" algn="just">
              <a:buFont typeface="Arial" pitchFamily="34" charset="0"/>
              <a:buChar char="•"/>
            </a:pPr>
            <a:r>
              <a:rPr lang="en-US" dirty="0" smtClean="0">
                <a:latin typeface="Times New Roman" pitchFamily="18" charset="0"/>
                <a:cs typeface="Times New Roman" pitchFamily="18" charset="0"/>
              </a:rPr>
              <a:t>The word ‘navigate’ reminds us that we need to know where we are and how to get to a harbor safely.  At a minimum, knowledge of your position enables you to get help efficiently.  It is difficult to summon help if you don’t know where you are.</a:t>
            </a:r>
          </a:p>
          <a:p>
            <a:pPr marL="171450" indent="-171450" algn="just">
              <a:buFont typeface="Arial" pitchFamily="34" charset="0"/>
              <a:buChar char="•"/>
            </a:pPr>
            <a:r>
              <a:rPr lang="en-US" dirty="0" smtClean="0">
                <a:latin typeface="Times New Roman" pitchFamily="18" charset="0"/>
                <a:cs typeface="Times New Roman" pitchFamily="18" charset="0"/>
              </a:rPr>
              <a:t>The word ‘communicate’ means that, depending upon the situation, you may need to summon help.  Therefore, you need to know how to do this using whatever means are available such as a marine radio or a cell phone.   </a:t>
            </a:r>
          </a:p>
          <a:p>
            <a:pPr algn="just"/>
            <a:r>
              <a:rPr lang="en-US" dirty="0" smtClean="0">
                <a:latin typeface="Times New Roman" pitchFamily="18" charset="0"/>
                <a:cs typeface="Times New Roman" pitchFamily="18" charset="0"/>
              </a:rPr>
              <a:t>Other web sites that address the ANC sequence include:</a:t>
            </a:r>
          </a:p>
          <a:p>
            <a:pPr algn="just"/>
            <a:r>
              <a:rPr lang="en-US" dirty="0">
                <a:latin typeface="Times New Roman" pitchFamily="18" charset="0"/>
                <a:cs typeface="Times New Roman" pitchFamily="18" charset="0"/>
                <a:hlinkClick r:id="rId3"/>
              </a:rPr>
              <a:t>http://www.speakermatch.com/topics/motivation/3840/aviate-navigate-communicate</a:t>
            </a:r>
            <a:r>
              <a:rPr lang="en-US" dirty="0" smtClean="0">
                <a:latin typeface="Times New Roman" pitchFamily="18" charset="0"/>
                <a:cs typeface="Times New Roman" pitchFamily="18" charset="0"/>
                <a:hlinkClick r:id="rId3"/>
              </a:rPr>
              <a:t>/</a:t>
            </a:r>
            <a:endParaRPr lang="en-US" dirty="0" smtClean="0">
              <a:latin typeface="Times New Roman" pitchFamily="18" charset="0"/>
              <a:cs typeface="Times New Roman" pitchFamily="18" charset="0"/>
            </a:endParaRPr>
          </a:p>
          <a:p>
            <a:pPr algn="just"/>
            <a:r>
              <a:rPr lang="en-US" dirty="0">
                <a:latin typeface="Times New Roman" pitchFamily="18" charset="0"/>
                <a:cs typeface="Times New Roman" pitchFamily="18" charset="0"/>
                <a:hlinkClick r:id="rId4"/>
              </a:rPr>
              <a:t>http://</a:t>
            </a:r>
            <a:r>
              <a:rPr lang="en-US" dirty="0" smtClean="0">
                <a:latin typeface="Times New Roman" pitchFamily="18" charset="0"/>
                <a:cs typeface="Times New Roman" pitchFamily="18" charset="0"/>
                <a:hlinkClick r:id="rId4"/>
              </a:rPr>
              <a:t>aviation.ou.edu/SafetyCorner/documents/March2012AviationSafetyCorner-Aviate.pdf</a:t>
            </a:r>
            <a:endParaRPr lang="en-US" dirty="0" smtClean="0">
              <a:latin typeface="Times New Roman" pitchFamily="18" charset="0"/>
              <a:cs typeface="Times New Roman" pitchFamily="18" charset="0"/>
            </a:endParaRPr>
          </a:p>
          <a:p>
            <a:pPr algn="just"/>
            <a:r>
              <a:rPr lang="en-US" dirty="0">
                <a:latin typeface="Times New Roman" pitchFamily="18" charset="0"/>
                <a:cs typeface="Times New Roman" pitchFamily="18" charset="0"/>
                <a:hlinkClick r:id="rId5"/>
              </a:rPr>
              <a:t>https://</a:t>
            </a:r>
            <a:r>
              <a:rPr lang="en-US" dirty="0" smtClean="0">
                <a:latin typeface="Times New Roman" pitchFamily="18" charset="0"/>
                <a:cs typeface="Times New Roman" pitchFamily="18" charset="0"/>
                <a:hlinkClick r:id="rId5"/>
              </a:rPr>
              <a:t>www.faasafety.gov/gslac/ALC/course_content.aspx?cID=40</a:t>
            </a:r>
            <a:endParaRPr lang="en-US" dirty="0" smtClean="0">
              <a:latin typeface="Times New Roman" pitchFamily="18" charset="0"/>
              <a:cs typeface="Times New Roman" pitchFamily="18" charset="0"/>
            </a:endParaRPr>
          </a:p>
          <a:p>
            <a:pPr algn="just"/>
            <a:r>
              <a:rPr lang="en-US" dirty="0">
                <a:latin typeface="Times New Roman" pitchFamily="18" charset="0"/>
                <a:cs typeface="Times New Roman" pitchFamily="18" charset="0"/>
                <a:hlinkClick r:id="rId6"/>
              </a:rPr>
              <a:t>http://</a:t>
            </a:r>
            <a:r>
              <a:rPr lang="en-US" dirty="0" smtClean="0">
                <a:latin typeface="Times New Roman" pitchFamily="18" charset="0"/>
                <a:cs typeface="Times New Roman" pitchFamily="18" charset="0"/>
                <a:hlinkClick r:id="rId6"/>
              </a:rPr>
              <a:t>www.hf.faa.gov/docs/508/docs/gaPriorityReport.pdf</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12</a:t>
            </a:fld>
            <a:endParaRPr lang="en-US" dirty="0"/>
          </a:p>
        </p:txBody>
      </p:sp>
    </p:spTree>
    <p:extLst>
      <p:ext uri="{BB962C8B-B14F-4D97-AF65-F5344CB8AC3E}">
        <p14:creationId xmlns:p14="http://schemas.microsoft.com/office/powerpoint/2010/main" val="172317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This short video was prepared by, and used with the permission of the </a:t>
            </a:r>
            <a:r>
              <a:rPr lang="en-US" i="1" dirty="0" smtClean="0">
                <a:latin typeface="Times New Roman" pitchFamily="18" charset="0"/>
                <a:cs typeface="Times New Roman" pitchFamily="18" charset="0"/>
              </a:rPr>
              <a:t>Canadian Safe Boating Council</a:t>
            </a:r>
            <a:r>
              <a:rPr lang="en-US" dirty="0" smtClean="0">
                <a:latin typeface="Times New Roman" pitchFamily="18" charset="0"/>
                <a:cs typeface="Times New Roman" pitchFamily="18" charset="0"/>
              </a:rPr>
              <a:t> (CSBC).  It provides a nice illustration of some of the key things you need to know in the event the skipper becomes incapacitated.  Channel 16 is the international calling and distress frequency for marine VHF radio.  However, *16 does not work in the United States.  The US had a similar service at one time ‘*CG,’ but has discontinued this service in all states but Alaska</a:t>
            </a:r>
            <a:r>
              <a:rPr lang="en-US" dirty="0">
                <a:latin typeface="Times New Roman" pitchFamily="18" charset="0"/>
                <a:cs typeface="Times New Roman" pitchFamily="18" charset="0"/>
              </a:rPr>
              <a:t>. (The *CG feature was introduced by some cellular communications companies in the early 1990’s, but never developed into a nationwide service.  As wireless providers moved to digital systems, some didn't migrate *CG to the new system and others even lost track of whether or not they were continuing the feature.  This patchwork of service is confusing for the mariners who choose to use it, and may, in fact, prevent them from making a timely call for assistance should they find themselves in an area where *CG is not available</a:t>
            </a:r>
            <a:r>
              <a:rPr lang="en-US" dirty="0" smtClean="0">
                <a:latin typeface="Times New Roman" pitchFamily="18" charset="0"/>
                <a:cs typeface="Times New Roman" pitchFamily="18" charset="0"/>
              </a:rPr>
              <a:t>.) ‘*16’ is still in use </a:t>
            </a:r>
            <a:r>
              <a:rPr lang="en-US" dirty="0">
                <a:latin typeface="Times New Roman" pitchFamily="18" charset="0"/>
                <a:cs typeface="Times New Roman" pitchFamily="18" charset="0"/>
              </a:rPr>
              <a:t>in Canada </a:t>
            </a:r>
            <a:r>
              <a:rPr lang="en-US">
                <a:latin typeface="Times New Roman" pitchFamily="18" charset="0"/>
                <a:cs typeface="Times New Roman" pitchFamily="18" charset="0"/>
              </a:rPr>
              <a:t>(</a:t>
            </a:r>
            <a:r>
              <a:rPr lang="en-US" smtClean="0">
                <a:latin typeface="Times New Roman" pitchFamily="18" charset="0"/>
                <a:cs typeface="Times New Roman" pitchFamily="18" charset="0"/>
              </a:rPr>
              <a:t>see </a:t>
            </a:r>
            <a:r>
              <a:rPr lang="en-US" smtClean="0">
                <a:latin typeface="Times New Roman" pitchFamily="18" charset="0"/>
                <a:cs typeface="Times New Roman" pitchFamily="18" charset="0"/>
                <a:hlinkClick r:id="rId3"/>
              </a:rPr>
              <a:t>http</a:t>
            </a:r>
            <a:r>
              <a:rPr lang="en-US">
                <a:latin typeface="Times New Roman" pitchFamily="18" charset="0"/>
                <a:cs typeface="Times New Roman" pitchFamily="18" charset="0"/>
                <a:hlinkClick r:id="rId3"/>
              </a:rPr>
              <a:t>://</a:t>
            </a:r>
            <a:r>
              <a:rPr lang="en-US" smtClean="0">
                <a:latin typeface="Times New Roman" pitchFamily="18" charset="0"/>
                <a:cs typeface="Times New Roman" pitchFamily="18" charset="0"/>
                <a:hlinkClick r:id="rId3"/>
              </a:rPr>
              <a:t>www.ccg-gcc.gc.ca/eng/CCG/SAR_Adr</a:t>
            </a:r>
            <a:r>
              <a:rPr lang="en-US" smtClean="0">
                <a:latin typeface="Times New Roman" pitchFamily="18" charset="0"/>
                <a:cs typeface="Times New Roman" pitchFamily="18" charset="0"/>
              </a:rPr>
              <a:t> or </a:t>
            </a:r>
            <a:r>
              <a:rPr lang="en-US" dirty="0">
                <a:latin typeface="Times New Roman" pitchFamily="18" charset="0"/>
                <a:cs typeface="Times New Roman" pitchFamily="18" charset="0"/>
                <a:hlinkClick r:id="rId4"/>
              </a:rPr>
              <a:t>http://</a:t>
            </a:r>
            <a:r>
              <a:rPr lang="en-US" dirty="0" smtClean="0">
                <a:latin typeface="Times New Roman" pitchFamily="18" charset="0"/>
                <a:cs typeface="Times New Roman" pitchFamily="18" charset="0"/>
                <a:hlinkClick r:id="rId4"/>
              </a:rPr>
              <a:t>www.ccg-gcc.gc.ca/eng/MCTS/Cell</a:t>
            </a:r>
            <a:r>
              <a:rPr lang="en-US" dirty="0" smtClean="0">
                <a:latin typeface="Times New Roman" pitchFamily="18" charset="0"/>
                <a:cs typeface="Times New Roman" pitchFamily="18" charset="0"/>
              </a:rPr>
              <a:t>).  In waters covered by the Coast Guard the marine radio is the preferred method for distress calls.  You can use ‘911’ on your cell phone to summon assistance, but most 911 operators are not trained to handle marine emergencies.</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13</a:t>
            </a:fld>
            <a:endParaRPr lang="en-US" dirty="0"/>
          </a:p>
        </p:txBody>
      </p:sp>
    </p:spTree>
    <p:extLst>
      <p:ext uri="{BB962C8B-B14F-4D97-AF65-F5344CB8AC3E}">
        <p14:creationId xmlns:p14="http://schemas.microsoft.com/office/powerpoint/2010/main" val="1381260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Preparation/prevention is the major theme of this seminar.</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14</a:t>
            </a:fld>
            <a:endParaRPr lang="en-US" dirty="0"/>
          </a:p>
        </p:txBody>
      </p:sp>
    </p:spTree>
    <p:extLst>
      <p:ext uri="{BB962C8B-B14F-4D97-AF65-F5344CB8AC3E}">
        <p14:creationId xmlns:p14="http://schemas.microsoft.com/office/powerpoint/2010/main" val="3716442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It’s normal for people to feel anxious when an emergency occurs, such as incapacitation of the skipper.  People are also vulnerable to panic (a sudden sensation, which is strong enough to dominate or present reason and logical thinking), which can be infectious.  Merely telling people to ‘stay calm’ is probably not all that helpful, although it can’t hurt.  It’s more useful advice to prepare for emergencies with training, drills, and emergency checklists.  Checklists not only help you to remember tasks that you might otherwise forget, but also help to reduce anxiety, because they routinize otherwise exceptional events.  As noted by physician Atul</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Gawande, author of a book </a:t>
            </a:r>
            <a:r>
              <a:rPr lang="en-US" i="1" dirty="0" smtClean="0">
                <a:latin typeface="Times New Roman" pitchFamily="18" charset="0"/>
                <a:cs typeface="Times New Roman" pitchFamily="18" charset="0"/>
              </a:rPr>
              <a:t>The </a:t>
            </a:r>
            <a:r>
              <a:rPr lang="en-US" i="1" dirty="0">
                <a:latin typeface="Times New Roman" pitchFamily="18" charset="0"/>
                <a:cs typeface="Times New Roman" pitchFamily="18" charset="0"/>
              </a:rPr>
              <a:t>Checklist Manifesto</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a </a:t>
            </a:r>
            <a:r>
              <a:rPr lang="en-US" dirty="0">
                <a:latin typeface="Times New Roman" pitchFamily="18" charset="0"/>
                <a:cs typeface="Times New Roman" pitchFamily="18" charset="0"/>
              </a:rPr>
              <a:t>checklist helps reduce panic in unfamiliar situations and allows everyone involved to know exactly what is expected of them</a:t>
            </a:r>
            <a:r>
              <a:rPr lang="en-US" dirty="0" smtClean="0">
                <a:latin typeface="Times New Roman" pitchFamily="18" charset="0"/>
                <a:cs typeface="Times New Roman" pitchFamily="18" charset="0"/>
              </a:rPr>
              <a:t>.  As noted by the FAA in a document discussing </a:t>
            </a:r>
            <a:r>
              <a:rPr lang="en-US" dirty="0">
                <a:latin typeface="Times New Roman" pitchFamily="18" charset="0"/>
                <a:cs typeface="Times New Roman" pitchFamily="18" charset="0"/>
              </a:rPr>
              <a:t>checklist design, “It </a:t>
            </a:r>
            <a:r>
              <a:rPr lang="en-US" dirty="0" smtClean="0">
                <a:latin typeface="Times New Roman" pitchFamily="18" charset="0"/>
                <a:cs typeface="Times New Roman" pitchFamily="18" charset="0"/>
              </a:rPr>
              <a:t>[the checklist] is </a:t>
            </a:r>
            <a:r>
              <a:rPr lang="en-US" dirty="0">
                <a:latin typeface="Times New Roman" pitchFamily="18" charset="0"/>
                <a:cs typeface="Times New Roman" pitchFamily="18" charset="0"/>
              </a:rPr>
              <a:t>an </a:t>
            </a:r>
            <a:r>
              <a:rPr lang="en-US" dirty="0" smtClean="0">
                <a:latin typeface="Times New Roman" pitchFamily="18" charset="0"/>
                <a:cs typeface="Times New Roman" pitchFamily="18" charset="0"/>
              </a:rPr>
              <a:t>important aid </a:t>
            </a:r>
            <a:r>
              <a:rPr lang="en-US" dirty="0">
                <a:latin typeface="Times New Roman" pitchFamily="18" charset="0"/>
                <a:cs typeface="Times New Roman" pitchFamily="18" charset="0"/>
              </a:rPr>
              <a:t>in helping the crew to remain focused to the task </a:t>
            </a:r>
            <a:r>
              <a:rPr lang="en-US" dirty="0" smtClean="0">
                <a:latin typeface="Times New Roman" pitchFamily="18" charset="0"/>
                <a:cs typeface="Times New Roman" pitchFamily="18" charset="0"/>
              </a:rPr>
              <a:t>at hand </a:t>
            </a:r>
            <a:r>
              <a:rPr lang="en-US" dirty="0">
                <a:latin typeface="Times New Roman" pitchFamily="18" charset="0"/>
                <a:cs typeface="Times New Roman" pitchFamily="18" charset="0"/>
              </a:rPr>
              <a:t>by eliminating guesswork that often accompanies </a:t>
            </a:r>
            <a:r>
              <a:rPr lang="en-US" dirty="0" smtClean="0">
                <a:latin typeface="Times New Roman" pitchFamily="18" charset="0"/>
                <a:cs typeface="Times New Roman" pitchFamily="18" charset="0"/>
              </a:rPr>
              <a:t>periods when </a:t>
            </a:r>
            <a:r>
              <a:rPr lang="en-US" dirty="0">
                <a:latin typeface="Times New Roman" pitchFamily="18" charset="0"/>
                <a:cs typeface="Times New Roman" pitchFamily="18" charset="0"/>
              </a:rPr>
              <a:t>crew attention is divided especially during periods </a:t>
            </a:r>
            <a:r>
              <a:rPr lang="en-US" dirty="0" smtClean="0">
                <a:latin typeface="Times New Roman" pitchFamily="18" charset="0"/>
                <a:cs typeface="Times New Roman" pitchFamily="18" charset="0"/>
              </a:rPr>
              <a:t>of stress </a:t>
            </a:r>
            <a:r>
              <a:rPr lang="en-US" dirty="0">
                <a:latin typeface="Times New Roman" pitchFamily="18" charset="0"/>
                <a:cs typeface="Times New Roman" pitchFamily="18" charset="0"/>
              </a:rPr>
              <a:t>or fatigue. The checklist is an important </a:t>
            </a:r>
            <a:r>
              <a:rPr lang="en-US" dirty="0" smtClean="0">
                <a:latin typeface="Times New Roman" pitchFamily="18" charset="0"/>
                <a:cs typeface="Times New Roman" pitchFamily="18" charset="0"/>
              </a:rPr>
              <a:t>and necessary </a:t>
            </a:r>
            <a:r>
              <a:rPr lang="en-US" dirty="0">
                <a:latin typeface="Times New Roman" pitchFamily="18" charset="0"/>
                <a:cs typeface="Times New Roman" pitchFamily="18" charset="0"/>
              </a:rPr>
              <a:t>backup for the pilot and crew</a:t>
            </a:r>
            <a:r>
              <a:rPr lang="en-US" dirty="0" smtClean="0">
                <a:latin typeface="Times New Roman" pitchFamily="18" charset="0"/>
                <a:cs typeface="Times New Roman" pitchFamily="18" charset="0"/>
              </a:rPr>
              <a:t>.”  See </a:t>
            </a:r>
            <a:endParaRPr lang="en-US" dirty="0">
              <a:latin typeface="Times New Roman" pitchFamily="18" charset="0"/>
              <a:cs typeface="Times New Roman" pitchFamily="18" charset="0"/>
            </a:endParaRPr>
          </a:p>
          <a:p>
            <a:pPr algn="just"/>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www.faa.gov/about/office_org/headquarters_offices/avs/offices/afs/afs200/branches/afs210/training_aids/media/checklist.doc</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15</a:t>
            </a:fld>
            <a:endParaRPr lang="en-US" dirty="0"/>
          </a:p>
        </p:txBody>
      </p:sp>
    </p:spTree>
    <p:extLst>
      <p:ext uri="{BB962C8B-B14F-4D97-AF65-F5344CB8AC3E}">
        <p14:creationId xmlns:p14="http://schemas.microsoft.com/office/powerpoint/2010/main" val="2092683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There are several sources for checklists.  Here is a sample:</a:t>
            </a:r>
          </a:p>
          <a:p>
            <a:pPr algn="just"/>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www.sdfsa.net/pdf/EmergProc-A_Boat%20Operator.pdf</a:t>
            </a:r>
            <a:r>
              <a:rPr lang="en-US" dirty="0" smtClean="0">
                <a:latin typeface="Times New Roman" pitchFamily="18" charset="0"/>
                <a:cs typeface="Times New Roman" pitchFamily="18" charset="0"/>
              </a:rPr>
              <a:t>.  Suggested checklists are included in the documentation for this course and can be reviewed in class, time permitting.</a:t>
            </a:r>
          </a:p>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16</a:t>
            </a:fld>
            <a:endParaRPr lang="en-US" dirty="0"/>
          </a:p>
        </p:txBody>
      </p:sp>
    </p:spTree>
    <p:extLst>
      <p:ext uri="{BB962C8B-B14F-4D97-AF65-F5344CB8AC3E}">
        <p14:creationId xmlns:p14="http://schemas.microsoft.com/office/powerpoint/2010/main" val="3383942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The “I’m safe” mental checklist is used by aviators as a personal checklist to evaluate fitness for flying (</a:t>
            </a:r>
            <a:r>
              <a:rPr lang="en-US" dirty="0">
                <a:latin typeface="Times New Roman" pitchFamily="18" charset="0"/>
                <a:cs typeface="Times New Roman" pitchFamily="18" charset="0"/>
              </a:rPr>
              <a:t>see e.g., </a:t>
            </a:r>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www.leftseat.com/imsafe.htm</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4"/>
              </a:rPr>
              <a:t>http://</a:t>
            </a:r>
            <a:r>
              <a:rPr lang="en-US" dirty="0" smtClean="0">
                <a:latin typeface="Times New Roman" pitchFamily="18" charset="0"/>
                <a:cs typeface="Times New Roman" pitchFamily="18" charset="0"/>
                <a:hlinkClick r:id="rId4"/>
              </a:rPr>
              <a:t>en.wikipedia.org/wiki/IMSAFE</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5"/>
              </a:rPr>
              <a:t>http://</a:t>
            </a:r>
            <a:r>
              <a:rPr lang="en-US" dirty="0" smtClean="0">
                <a:latin typeface="Times New Roman" pitchFamily="18" charset="0"/>
                <a:cs typeface="Times New Roman" pitchFamily="18" charset="0"/>
                <a:hlinkClick r:id="rId5"/>
              </a:rPr>
              <a:t>www.capmembers.com/media/cms/IMSAFE_Checklist_318E33C36BD7F.pdf</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6"/>
              </a:rPr>
              <a:t>https://</a:t>
            </a:r>
            <a:r>
              <a:rPr lang="en-US" dirty="0" smtClean="0">
                <a:latin typeface="Times New Roman" pitchFamily="18" charset="0"/>
                <a:cs typeface="Times New Roman" pitchFamily="18" charset="0"/>
                <a:hlinkClick r:id="rId6"/>
              </a:rPr>
              <a:t>www.faasafety.gov/gslac/ALC/course_content.aspx?cID=49&amp;sID=293&amp;preview=true</a:t>
            </a:r>
            <a:r>
              <a:rPr lang="en-US" dirty="0">
                <a:latin typeface="Times New Roman" pitchFamily="18" charset="0"/>
                <a:cs typeface="Times New Roman" pitchFamily="18" charset="0"/>
              </a:rPr>
              <a:t>, and </a:t>
            </a:r>
            <a:r>
              <a:rPr lang="en-US" dirty="0">
                <a:latin typeface="Times New Roman" pitchFamily="18" charset="0"/>
                <a:cs typeface="Times New Roman" pitchFamily="18" charset="0"/>
                <a:hlinkClick r:id="rId7"/>
              </a:rPr>
              <a:t>http://</a:t>
            </a:r>
            <a:r>
              <a:rPr lang="en-US" dirty="0" smtClean="0">
                <a:latin typeface="Times New Roman" pitchFamily="18" charset="0"/>
                <a:cs typeface="Times New Roman" pitchFamily="18" charset="0"/>
                <a:hlinkClick r:id="rId7"/>
              </a:rPr>
              <a:t>download.aopa.org/epilot/2008/8083-25-chap16.pdf</a:t>
            </a:r>
            <a:r>
              <a:rPr lang="en-US" dirty="0" smtClean="0">
                <a:latin typeface="Times New Roman" pitchFamily="18" charset="0"/>
                <a:cs typeface="Times New Roman" pitchFamily="18" charset="0"/>
              </a:rPr>
              <a:t>).  Some sources substitute ‘emotion’ for ‘eating’ as the ‘E’ in I’m Safe.  For </a:t>
            </a:r>
            <a:r>
              <a:rPr lang="en-US" dirty="0">
                <a:latin typeface="Times New Roman" pitchFamily="18" charset="0"/>
                <a:cs typeface="Times New Roman" pitchFamily="18" charset="0"/>
              </a:rPr>
              <a:t>more detail see </a:t>
            </a:r>
            <a:r>
              <a:rPr lang="en-US" dirty="0">
                <a:latin typeface="Times New Roman" pitchFamily="18" charset="0"/>
                <a:cs typeface="Times New Roman" pitchFamily="18" charset="0"/>
                <a:hlinkClick r:id="rId8"/>
              </a:rPr>
              <a:t>http://www.faa.gov/regulations_policies/handbooks_manuals/aviation/pilot_handbook/media/PHAK%20-%</a:t>
            </a:r>
            <a:r>
              <a:rPr lang="en-US" dirty="0" smtClean="0">
                <a:latin typeface="Times New Roman" pitchFamily="18" charset="0"/>
                <a:cs typeface="Times New Roman" pitchFamily="18" charset="0"/>
                <a:hlinkClick r:id="rId8"/>
              </a:rPr>
              <a:t>20Chapter%2016.pdf</a:t>
            </a:r>
            <a:r>
              <a:rPr lang="en-US" dirty="0" smtClean="0">
                <a:latin typeface="Times New Roman" pitchFamily="18" charset="0"/>
                <a:cs typeface="Times New Roman" pitchFamily="18" charset="0"/>
              </a:rPr>
              <a:t>.  Provide students with a brief discussion of each of these factors and how they can impact the fitness of the skipper (and crew for that matter).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17</a:t>
            </a:fld>
            <a:endParaRPr lang="en-US" dirty="0"/>
          </a:p>
        </p:txBody>
      </p:sp>
    </p:spTree>
    <p:extLst>
      <p:ext uri="{BB962C8B-B14F-4D97-AF65-F5344CB8AC3E}">
        <p14:creationId xmlns:p14="http://schemas.microsoft.com/office/powerpoint/2010/main" val="3826427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Training others to cope with SIC situations is not only good practice, but can add enjoyment to the voyage.  Every trip has some ‘dead time’ or free time that can be used for short training sessions.  Training sessions add to everyone’s interest and also instill confidence.  </a:t>
            </a:r>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he training should include use of checklists as well as ‘hand’s on’ training in boat handling.  Useful tasks to cover include stopping, starting, maneuvering, determining your position, and use of the radio.  Find a ‘practice area’ free of traffic and navigational hazards for these sessions.  Though ‘perfection’ might be nice, the aim is to teach relief skippers to reach a level of competence in maneuvers sufficient to ensure safety.  Relief skippers do not need perfection in docking, for example, as long as they can approach the dock sufficiently slowly to avoid significant impact—those on shore can provide assistance in securing the vessel. This said, you might be pleasantly surprised to find that your ‘first mate’ wishes to learn more and become really proficient.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18</a:t>
            </a:fld>
            <a:endParaRPr lang="en-US" dirty="0"/>
          </a:p>
        </p:txBody>
      </p:sp>
    </p:spTree>
    <p:extLst>
      <p:ext uri="{BB962C8B-B14F-4D97-AF65-F5344CB8AC3E}">
        <p14:creationId xmlns:p14="http://schemas.microsoft.com/office/powerpoint/2010/main" val="9524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There are different throttle and gearshift combinations.  These can be covered in the on-the-water training sessions specific to each boat.  This class is aimed at those in powerboats.  Instructors who are sailors should supplement the material in this course if they are teaching fellow sailors.</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19</a:t>
            </a:fld>
            <a:endParaRPr lang="en-US" dirty="0"/>
          </a:p>
        </p:txBody>
      </p:sp>
    </p:spTree>
    <p:extLst>
      <p:ext uri="{BB962C8B-B14F-4D97-AF65-F5344CB8AC3E}">
        <p14:creationId xmlns:p14="http://schemas.microsoft.com/office/powerpoint/2010/main" val="1679285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Explain briefly the contents of each of these major blocks.  Note that this is a classroom, not an on-water course.  That is, the course covers the things you should know, but does not give you actual underway experience.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2</a:t>
            </a:fld>
            <a:endParaRPr lang="en-US" dirty="0"/>
          </a:p>
        </p:txBody>
      </p:sp>
    </p:spTree>
    <p:extLst>
      <p:ext uri="{BB962C8B-B14F-4D97-AF65-F5344CB8AC3E}">
        <p14:creationId xmlns:p14="http://schemas.microsoft.com/office/powerpoint/2010/main" val="1838911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photo was </a:t>
            </a:r>
            <a:r>
              <a:rPr lang="en-US" dirty="0"/>
              <a:t>taken by Joseph </a:t>
            </a:r>
            <a:r>
              <a:rPr lang="en-US" dirty="0" err="1"/>
              <a:t>Giannattasio</a:t>
            </a:r>
            <a:r>
              <a:rPr lang="en-US" dirty="0"/>
              <a:t> Public Affairs Specialist III (PA III) District </a:t>
            </a:r>
            <a:r>
              <a:rPr lang="en-US" dirty="0" smtClean="0"/>
              <a:t>5NR.  The radio in this picture is set to channel 21, but normally the public would communicate with the Coast Guard on Channel 22 A after initial contact on Channel 16.  </a:t>
            </a:r>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20</a:t>
            </a:fld>
            <a:endParaRPr lang="en-US" dirty="0"/>
          </a:p>
        </p:txBody>
      </p:sp>
    </p:spTree>
    <p:extLst>
      <p:ext uri="{BB962C8B-B14F-4D97-AF65-F5344CB8AC3E}">
        <p14:creationId xmlns:p14="http://schemas.microsoft.com/office/powerpoint/2010/main" val="1498217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 pre-underway checklist should include these items.  It is helpful if this checklist identifies the locations where these items are kept.  The skipper should go over the pre-underway checklist with the passengers, so they are well briefed.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21</a:t>
            </a:fld>
            <a:endParaRPr lang="en-US" dirty="0"/>
          </a:p>
        </p:txBody>
      </p:sp>
    </p:spTree>
    <p:extLst>
      <p:ext uri="{BB962C8B-B14F-4D97-AF65-F5344CB8AC3E}">
        <p14:creationId xmlns:p14="http://schemas.microsoft.com/office/powerpoint/2010/main" val="583167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 Auxiliary provides instruction to its members on basic first aid and some Auxiliarists are medically trained.  However, we are not trained to give instruction to the public on treatment for medical emergencies.  Just suggest that the students have a basic first aid kit available on their boats and take first aid and CPR courses from authorized providers.</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22</a:t>
            </a:fld>
            <a:endParaRPr lang="en-US" dirty="0"/>
          </a:p>
        </p:txBody>
      </p:sp>
    </p:spTree>
    <p:extLst>
      <p:ext uri="{BB962C8B-B14F-4D97-AF65-F5344CB8AC3E}">
        <p14:creationId xmlns:p14="http://schemas.microsoft.com/office/powerpoint/2010/main" val="1851977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This is ultimately the skipper’s responsibility.  Nonetheless, this might be included on a checklist.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23</a:t>
            </a:fld>
            <a:endParaRPr lang="en-US" dirty="0"/>
          </a:p>
        </p:txBody>
      </p:sp>
    </p:spTree>
    <p:extLst>
      <p:ext uri="{BB962C8B-B14F-4D97-AF65-F5344CB8AC3E}">
        <p14:creationId xmlns:p14="http://schemas.microsoft.com/office/powerpoint/2010/main" val="2974999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Use this as an open-ended question.  We have a suggested list following.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24</a:t>
            </a:fld>
            <a:endParaRPr lang="en-US" dirty="0"/>
          </a:p>
        </p:txBody>
      </p:sp>
    </p:spTree>
    <p:extLst>
      <p:ext uri="{BB962C8B-B14F-4D97-AF65-F5344CB8AC3E}">
        <p14:creationId xmlns:p14="http://schemas.microsoft.com/office/powerpoint/2010/main" val="1682187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We do not have data on the total number of man overboard cases because (fortunately) not all man overboard situations lead to reportable accidents, fatalities or injuries.  In 2012, falls overboard accounted for 197 out of 651 (30.3%) of reported fatalities and 157 out of 3000 (5.2%) of all injuries among reportable recreational boating accidents.  Knowing how to recover a man overboard is potentially very important. </a:t>
            </a:r>
          </a:p>
          <a:p>
            <a:pPr algn="just"/>
            <a:r>
              <a:rPr lang="en-US" dirty="0" smtClean="0">
                <a:latin typeface="Times New Roman" pitchFamily="18" charset="0"/>
                <a:cs typeface="Times New Roman" pitchFamily="18" charset="0"/>
              </a:rPr>
              <a:t>Knowing how to call for help, using a radio, cell phone, or with distress signals is also obviously important.</a:t>
            </a:r>
          </a:p>
          <a:p>
            <a:pPr algn="just"/>
            <a:r>
              <a:rPr lang="en-US" dirty="0" smtClean="0">
                <a:latin typeface="Times New Roman" pitchFamily="18" charset="0"/>
                <a:cs typeface="Times New Roman" pitchFamily="18" charset="0"/>
              </a:rPr>
              <a:t>Perhaps surprisingly, fires are not a major cause of accidents, fatalities, or injuries in recreational boat accidents, accounting for (2012 data) 5.8% of accidents, 0.76% of fatalities, and 3.3% of injuries.  Nonetheless, everyone aboard should know where the fire extinguishers are and how to use them. </a:t>
            </a:r>
          </a:p>
          <a:p>
            <a:pPr algn="just"/>
            <a:r>
              <a:rPr lang="en-US" dirty="0" smtClean="0">
                <a:latin typeface="Times New Roman" pitchFamily="18" charset="0"/>
                <a:cs typeface="Times New Roman" pitchFamily="18" charset="0"/>
              </a:rPr>
              <a:t>Collisions and allisions accounted for 1,706 (37.8%) out of 4,515 accidents, 112 (17.2%) out of 651 fatalities, and 1,145 (38.2%) out of 3,000 total injuries.</a:t>
            </a:r>
          </a:p>
          <a:p>
            <a:pPr algn="just"/>
            <a:r>
              <a:rPr lang="en-US" dirty="0" smtClean="0">
                <a:latin typeface="Times New Roman" pitchFamily="18" charset="0"/>
                <a:cs typeface="Times New Roman" pitchFamily="18" charset="0"/>
              </a:rPr>
              <a:t>Groundings accounted for 422 (9.3%) out of 4,515 accidents, 10 (1.54%) out of 651 fatalities, and 244 (8.1%) out of 3,000 total reported injuries.  Responding to a collision, allision, or grounding is likely to be an ‘all hands’ evolution, so it is wise to include drills on these mishaps.</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25</a:t>
            </a:fld>
            <a:endParaRPr lang="en-US" dirty="0"/>
          </a:p>
        </p:txBody>
      </p:sp>
    </p:spTree>
    <p:extLst>
      <p:ext uri="{BB962C8B-B14F-4D97-AF65-F5344CB8AC3E}">
        <p14:creationId xmlns:p14="http://schemas.microsoft.com/office/powerpoint/2010/main" val="446389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Here is some information from the </a:t>
            </a:r>
            <a:r>
              <a:rPr lang="en-US" dirty="0">
                <a:latin typeface="Times New Roman" pitchFamily="18" charset="0"/>
                <a:cs typeface="Times New Roman" pitchFamily="18" charset="0"/>
              </a:rPr>
              <a:t>Coast Guard </a:t>
            </a:r>
            <a:r>
              <a:rPr lang="en-US" dirty="0" smtClean="0">
                <a:latin typeface="Times New Roman" pitchFamily="18" charset="0"/>
                <a:cs typeface="Times New Roman" pitchFamily="18" charset="0"/>
              </a:rPr>
              <a:t>(</a:t>
            </a:r>
            <a:r>
              <a:rPr lang="en-US" dirty="0" smtClean="0">
                <a:latin typeface="Times New Roman" pitchFamily="18" charset="0"/>
                <a:cs typeface="Times New Roman" pitchFamily="18" charset="0"/>
                <a:hlinkClick r:id="rId3"/>
              </a:rPr>
              <a:t>http</a:t>
            </a:r>
            <a:r>
              <a:rPr lang="en-US" dirty="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hlinkClick r:id="rId3"/>
              </a:rPr>
              <a:t>www.uscgboating.org/safety/boating_under_the_influence_initiatives.aspx</a:t>
            </a:r>
            <a:r>
              <a:rPr lang="en-US" dirty="0" smtClean="0">
                <a:latin typeface="Times New Roman" pitchFamily="18" charset="0"/>
                <a:cs typeface="Times New Roman" pitchFamily="18" charset="0"/>
              </a:rPr>
              <a:t>):</a:t>
            </a:r>
          </a:p>
          <a:p>
            <a:pPr algn="just"/>
            <a:r>
              <a:rPr lang="en-US" dirty="0">
                <a:latin typeface="Times New Roman" pitchFamily="18" charset="0"/>
                <a:cs typeface="Times New Roman" pitchFamily="18" charset="0"/>
              </a:rPr>
              <a:t>Alcohol has many physical effects that directly threaten safety and well-being on the </a:t>
            </a:r>
            <a:r>
              <a:rPr lang="en-US" dirty="0" smtClean="0">
                <a:latin typeface="Times New Roman" pitchFamily="18" charset="0"/>
                <a:cs typeface="Times New Roman" pitchFamily="18" charset="0"/>
              </a:rPr>
              <a:t>water. When </a:t>
            </a:r>
            <a:r>
              <a:rPr lang="en-US" dirty="0">
                <a:latin typeface="Times New Roman" pitchFamily="18" charset="0"/>
                <a:cs typeface="Times New Roman" pitchFamily="18" charset="0"/>
              </a:rPr>
              <a:t>a boater or passenger drinks, the following occur:</a:t>
            </a:r>
          </a:p>
          <a:p>
            <a:pPr algn="just"/>
            <a:r>
              <a:rPr lang="en-US" dirty="0" smtClean="0">
                <a:latin typeface="Times New Roman" pitchFamily="18" charset="0"/>
                <a:cs typeface="Times New Roman" pitchFamily="18" charset="0"/>
              </a:rPr>
              <a:t>Cognitive </a:t>
            </a:r>
            <a:r>
              <a:rPr lang="en-US" dirty="0">
                <a:latin typeface="Times New Roman" pitchFamily="18" charset="0"/>
                <a:cs typeface="Times New Roman" pitchFamily="18" charset="0"/>
              </a:rPr>
              <a:t>abilities and judgment deteriorate, making it harder to process information, assess situations, and make good choices.</a:t>
            </a:r>
          </a:p>
          <a:p>
            <a:pPr algn="just"/>
            <a:r>
              <a:rPr lang="en-US" dirty="0" smtClean="0">
                <a:latin typeface="Times New Roman" pitchFamily="18" charset="0"/>
                <a:cs typeface="Times New Roman" pitchFamily="18" charset="0"/>
              </a:rPr>
              <a:t>Physical </a:t>
            </a:r>
            <a:r>
              <a:rPr lang="en-US" dirty="0">
                <a:latin typeface="Times New Roman" pitchFamily="18" charset="0"/>
                <a:cs typeface="Times New Roman" pitchFamily="18" charset="0"/>
              </a:rPr>
              <a:t>performance is impaired - evidenced by balance problems, lack of coordination, and increased reaction time.</a:t>
            </a:r>
          </a:p>
          <a:p>
            <a:pPr algn="just"/>
            <a:r>
              <a:rPr lang="en-US" dirty="0" smtClean="0">
                <a:latin typeface="Times New Roman" pitchFamily="18" charset="0"/>
                <a:cs typeface="Times New Roman" pitchFamily="18" charset="0"/>
              </a:rPr>
              <a:t>Vision </a:t>
            </a:r>
            <a:r>
              <a:rPr lang="en-US" dirty="0">
                <a:latin typeface="Times New Roman" pitchFamily="18" charset="0"/>
                <a:cs typeface="Times New Roman" pitchFamily="18" charset="0"/>
              </a:rPr>
              <a:t>is affected, including decreased peripheral vision, reduced depth perception, decreased night vision, poor focus, and difficulty in distinguishing colors (particularly red and green).</a:t>
            </a:r>
          </a:p>
          <a:p>
            <a:pPr algn="just"/>
            <a:r>
              <a:rPr lang="en-US" dirty="0" smtClean="0">
                <a:latin typeface="Times New Roman" pitchFamily="18" charset="0"/>
                <a:cs typeface="Times New Roman" pitchFamily="18" charset="0"/>
              </a:rPr>
              <a:t>Inner </a:t>
            </a:r>
            <a:r>
              <a:rPr lang="en-US" dirty="0">
                <a:latin typeface="Times New Roman" pitchFamily="18" charset="0"/>
                <a:cs typeface="Times New Roman" pitchFamily="18" charset="0"/>
              </a:rPr>
              <a:t>ear disturbances can make it impossible for a person who falls into the water to distinguish up from down.</a:t>
            </a:r>
          </a:p>
          <a:p>
            <a:pPr algn="just"/>
            <a:r>
              <a:rPr lang="en-US" dirty="0" smtClean="0">
                <a:latin typeface="Times New Roman" pitchFamily="18" charset="0"/>
                <a:cs typeface="Times New Roman" pitchFamily="18" charset="0"/>
              </a:rPr>
              <a:t>Alcohol </a:t>
            </a:r>
            <a:r>
              <a:rPr lang="en-US" dirty="0">
                <a:latin typeface="Times New Roman" pitchFamily="18" charset="0"/>
                <a:cs typeface="Times New Roman" pitchFamily="18" charset="0"/>
              </a:rPr>
              <a:t>creates a physical sensation of warmth - which may prevent a person in cold water from getting out before hypothermia sets in.</a:t>
            </a:r>
          </a:p>
          <a:p>
            <a:pPr algn="just"/>
            <a:r>
              <a:rPr lang="en-US" dirty="0" smtClean="0">
                <a:latin typeface="Times New Roman" pitchFamily="18" charset="0"/>
                <a:cs typeface="Times New Roman" pitchFamily="18" charset="0"/>
              </a:rPr>
              <a:t>As </a:t>
            </a:r>
            <a:r>
              <a:rPr lang="en-US" dirty="0">
                <a:latin typeface="Times New Roman" pitchFamily="18" charset="0"/>
                <a:cs typeface="Times New Roman" pitchFamily="18" charset="0"/>
              </a:rPr>
              <a:t>a result of these factors, a boat operator with a blood alcohol concentration above .10 percent is estimated to be more than 10 times as likely to die in a boating accident than an operator with zero blood alcohol concentration. Passengers are also at greatly increased risk for injury and death - especially if they are also using alcohol</a:t>
            </a:r>
            <a:r>
              <a:rPr lang="en-US" dirty="0" smtClean="0">
                <a:latin typeface="Times New Roman" pitchFamily="18" charset="0"/>
                <a:cs typeface="Times New Roman" pitchFamily="18" charset="0"/>
              </a:rPr>
              <a:t>. For </a:t>
            </a:r>
            <a:r>
              <a:rPr lang="en-US" dirty="0">
                <a:latin typeface="Times New Roman" pitchFamily="18" charset="0"/>
                <a:cs typeface="Times New Roman" pitchFamily="18" charset="0"/>
              </a:rPr>
              <a:t>more detail see </a:t>
            </a:r>
            <a:r>
              <a:rPr lang="en-US" dirty="0">
                <a:latin typeface="Times New Roman" pitchFamily="18" charset="0"/>
                <a:cs typeface="Times New Roman" pitchFamily="18" charset="0"/>
                <a:hlinkClick r:id="rId4"/>
              </a:rPr>
              <a:t>http://</a:t>
            </a:r>
            <a:r>
              <a:rPr lang="en-US" dirty="0" smtClean="0">
                <a:latin typeface="Times New Roman" pitchFamily="18" charset="0"/>
                <a:cs typeface="Times New Roman" pitchFamily="18" charset="0"/>
                <a:hlinkClick r:id="rId4"/>
              </a:rPr>
              <a:t>jama.jamanetwork.com/article.aspx?articleid=194480</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See also </a:t>
            </a:r>
            <a:r>
              <a:rPr lang="en-US" dirty="0">
                <a:latin typeface="Times New Roman" pitchFamily="18" charset="0"/>
                <a:cs typeface="Times New Roman" pitchFamily="18" charset="0"/>
                <a:hlinkClick r:id="rId5"/>
              </a:rPr>
              <a:t>http://</a:t>
            </a:r>
            <a:r>
              <a:rPr lang="en-US" dirty="0" smtClean="0">
                <a:latin typeface="Times New Roman" pitchFamily="18" charset="0"/>
                <a:cs typeface="Times New Roman" pitchFamily="18" charset="0"/>
                <a:hlinkClick r:id="rId5"/>
              </a:rPr>
              <a:t>alcoholism.about.com/cs/alerts/l/blnaa25.htm</a:t>
            </a:r>
            <a:r>
              <a:rPr lang="en-US" dirty="0">
                <a:latin typeface="Times New Roman" pitchFamily="18" charset="0"/>
                <a:cs typeface="Times New Roman" pitchFamily="18" charset="0"/>
              </a:rPr>
              <a:t> and </a:t>
            </a:r>
            <a:r>
              <a:rPr lang="en-US" dirty="0">
                <a:latin typeface="Times New Roman" pitchFamily="18" charset="0"/>
                <a:cs typeface="Times New Roman" pitchFamily="18" charset="0"/>
                <a:hlinkClick r:id="rId6"/>
              </a:rPr>
              <a:t>http://</a:t>
            </a:r>
            <a:r>
              <a:rPr lang="en-US" dirty="0" smtClean="0">
                <a:latin typeface="Times New Roman" pitchFamily="18" charset="0"/>
                <a:cs typeface="Times New Roman" pitchFamily="18" charset="0"/>
                <a:hlinkClick r:id="rId6"/>
              </a:rPr>
              <a:t>www.faa.gov/pilots/safety/pilotsafetybrochures/media/alcohol.pdf</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26</a:t>
            </a:fld>
            <a:endParaRPr lang="en-US" dirty="0"/>
          </a:p>
        </p:txBody>
      </p:sp>
    </p:spTree>
    <p:extLst>
      <p:ext uri="{BB962C8B-B14F-4D97-AF65-F5344CB8AC3E}">
        <p14:creationId xmlns:p14="http://schemas.microsoft.com/office/powerpoint/2010/main" val="4249690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F0750F-682D-45FE-8549-CB8314B96528}" type="slidenum">
              <a:rPr lang="en-US" smtClean="0"/>
              <a:t>27</a:t>
            </a:fld>
            <a:endParaRPr lang="en-US" dirty="0"/>
          </a:p>
        </p:txBody>
      </p:sp>
    </p:spTree>
    <p:extLst>
      <p:ext uri="{BB962C8B-B14F-4D97-AF65-F5344CB8AC3E}">
        <p14:creationId xmlns:p14="http://schemas.microsoft.com/office/powerpoint/2010/main" val="1713938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28</a:t>
            </a:fld>
            <a:endParaRPr lang="en-US" dirty="0"/>
          </a:p>
        </p:txBody>
      </p:sp>
    </p:spTree>
    <p:extLst>
      <p:ext uri="{BB962C8B-B14F-4D97-AF65-F5344CB8AC3E}">
        <p14:creationId xmlns:p14="http://schemas.microsoft.com/office/powerpoint/2010/main" val="3404564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Here is a sequence of steps necessary for effective response.  Each is discussed following.  But briefly,</a:t>
            </a:r>
          </a:p>
          <a:p>
            <a:r>
              <a:rPr lang="en-US" dirty="0" smtClean="0">
                <a:latin typeface="Times New Roman" pitchFamily="18" charset="0"/>
                <a:cs typeface="Times New Roman" pitchFamily="18" charset="0"/>
              </a:rPr>
              <a:t>Detect: Detect the problem (incapacitated skipper, skipper overboard, etc.).</a:t>
            </a:r>
          </a:p>
          <a:p>
            <a:r>
              <a:rPr lang="en-US" dirty="0" smtClean="0">
                <a:latin typeface="Times New Roman" pitchFamily="18" charset="0"/>
                <a:cs typeface="Times New Roman" pitchFamily="18" charset="0"/>
              </a:rPr>
              <a:t>Evaluate: Evaluate the problem in terms of criticality and urgency.</a:t>
            </a:r>
          </a:p>
          <a:p>
            <a:r>
              <a:rPr lang="en-US" dirty="0" smtClean="0">
                <a:latin typeface="Times New Roman" pitchFamily="18" charset="0"/>
                <a:cs typeface="Times New Roman" pitchFamily="18" charset="0"/>
              </a:rPr>
              <a:t>Prioritize: Prioritize necessary response actions.</a:t>
            </a:r>
          </a:p>
          <a:p>
            <a:r>
              <a:rPr lang="en-US" dirty="0" smtClean="0">
                <a:latin typeface="Times New Roman" pitchFamily="18" charset="0"/>
                <a:cs typeface="Times New Roman" pitchFamily="18" charset="0"/>
              </a:rPr>
              <a:t>Stabilize: Stabilize the situation, e.g., take the engine out of gear, stop the boat, put people in life jackets, etc.</a:t>
            </a:r>
          </a:p>
          <a:p>
            <a:r>
              <a:rPr lang="en-US" dirty="0" smtClean="0">
                <a:latin typeface="Times New Roman" pitchFamily="18" charset="0"/>
                <a:cs typeface="Times New Roman" pitchFamily="18" charset="0"/>
              </a:rPr>
              <a:t>Take action: Follow the emergency checklist(s) for the indicated problem (e.g., man overboard).</a:t>
            </a:r>
          </a:p>
          <a:p>
            <a:r>
              <a:rPr lang="en-US" dirty="0" smtClean="0">
                <a:latin typeface="Times New Roman" pitchFamily="18" charset="0"/>
                <a:cs typeface="Times New Roman" pitchFamily="18" charset="0"/>
              </a:rPr>
              <a:t>Seek help? Decide whether additional help (e.g., medevac, rescue) is necessary and communicate with others (e.g., the Coast Guard).</a:t>
            </a:r>
          </a:p>
          <a:p>
            <a:r>
              <a:rPr lang="en-US" dirty="0" smtClean="0">
                <a:latin typeface="Times New Roman" pitchFamily="18" charset="0"/>
                <a:cs typeface="Times New Roman" pitchFamily="18" charset="0"/>
              </a:rPr>
              <a:t>Monitor the situation: Are the actions taken sufficient to bring things to a safe conclusion?  If not, what further steps are necessary?</a:t>
            </a:r>
          </a:p>
          <a:p>
            <a:r>
              <a:rPr lang="en-US" dirty="0" smtClean="0">
                <a:latin typeface="Times New Roman" pitchFamily="18" charset="0"/>
                <a:cs typeface="Times New Roman" pitchFamily="18" charset="0"/>
              </a:rPr>
              <a:t>Reassess? Be prepared to go through steps again if circumstances change.</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29</a:t>
            </a:fld>
            <a:endParaRPr lang="en-US" dirty="0"/>
          </a:p>
        </p:txBody>
      </p:sp>
    </p:spTree>
    <p:extLst>
      <p:ext uri="{BB962C8B-B14F-4D97-AF65-F5344CB8AC3E}">
        <p14:creationId xmlns:p14="http://schemas.microsoft.com/office/powerpoint/2010/main" val="1743050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3</a:t>
            </a:fld>
            <a:endParaRPr lang="en-US" dirty="0"/>
          </a:p>
        </p:txBody>
      </p:sp>
    </p:spTree>
    <p:extLst>
      <p:ext uri="{BB962C8B-B14F-4D97-AF65-F5344CB8AC3E}">
        <p14:creationId xmlns:p14="http://schemas.microsoft.com/office/powerpoint/2010/main" val="674267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These are all basic questions.  Obviously, critical and urgent problems (man overboard, medical emergency, taking on water, vessel on fire) demand immediate attention.  Critical and urgent problems may also require external assistance.  The question “who should do it” also requires some thought.  Trained and able-bodied persons are ideal, but these are not always available.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30</a:t>
            </a:fld>
            <a:endParaRPr lang="en-US" dirty="0"/>
          </a:p>
        </p:txBody>
      </p:sp>
    </p:spTree>
    <p:extLst>
      <p:ext uri="{BB962C8B-B14F-4D97-AF65-F5344CB8AC3E}">
        <p14:creationId xmlns:p14="http://schemas.microsoft.com/office/powerpoint/2010/main" val="3490809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These actions are important, yet are often overlooked.  For example, many engine problems (e.g., running out of fuel) are not life threatening.  But, if you are in an area where the vessel could drift aground or into a channel used by large ships, it’s important to stabilize the situation by deploying an anchor (if circumstances permit).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31</a:t>
            </a:fld>
            <a:endParaRPr lang="en-US" dirty="0"/>
          </a:p>
        </p:txBody>
      </p:sp>
    </p:spTree>
    <p:extLst>
      <p:ext uri="{BB962C8B-B14F-4D97-AF65-F5344CB8AC3E}">
        <p14:creationId xmlns:p14="http://schemas.microsoft.com/office/powerpoint/2010/main" val="1560699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This is an important decision.  Even if you can solve the problem on your own, help is often welcome. But getting help is more than simply wanting help.  You need to know the distress signals and have some means of attracting attention (e.g., radio, cell phone, flares).  There is a temptation for operators of small boats not to carry such things as radios.  Though not legally required, radios can be a great aid—and hand- held radios are reliable and inexpensive</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safety devices.</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32</a:t>
            </a:fld>
            <a:endParaRPr lang="en-US" dirty="0"/>
          </a:p>
        </p:txBody>
      </p:sp>
    </p:spTree>
    <p:extLst>
      <p:ext uri="{BB962C8B-B14F-4D97-AF65-F5344CB8AC3E}">
        <p14:creationId xmlns:p14="http://schemas.microsoft.com/office/powerpoint/2010/main" val="1593204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Nav </a:t>
            </a:r>
            <a:r>
              <a:rPr lang="en-US" dirty="0">
                <a:latin typeface="Times New Roman" pitchFamily="18" charset="0"/>
                <a:cs typeface="Times New Roman" pitchFamily="18" charset="0"/>
              </a:rPr>
              <a:t>Rules available at </a:t>
            </a:r>
            <a:r>
              <a:rPr lang="en-US" dirty="0">
                <a:latin typeface="Times New Roman" pitchFamily="18" charset="0"/>
                <a:cs typeface="Times New Roman" pitchFamily="18" charset="0"/>
                <a:hlinkClick r:id="rId3"/>
              </a:rPr>
              <a:t>http://www.navcen.uscg.gov/?</a:t>
            </a:r>
            <a:r>
              <a:rPr lang="en-US" dirty="0" smtClean="0">
                <a:latin typeface="Times New Roman" pitchFamily="18" charset="0"/>
                <a:cs typeface="Times New Roman" pitchFamily="18" charset="0"/>
                <a:hlinkClick r:id="rId3"/>
              </a:rPr>
              <a:t>pageName=navRulesContent#37</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33</a:t>
            </a:fld>
            <a:endParaRPr lang="en-US" dirty="0"/>
          </a:p>
        </p:txBody>
      </p:sp>
    </p:spTree>
    <p:extLst>
      <p:ext uri="{BB962C8B-B14F-4D97-AF65-F5344CB8AC3E}">
        <p14:creationId xmlns:p14="http://schemas.microsoft.com/office/powerpoint/2010/main" val="3596619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Remind the attendees that VHF-FM is line of sight.  It is a party line, which has advantages because other boaters may be nearer to you than either the Coast Guard or other government agencies.  Time permitting, ask some of the attendees to simulate giving a distress call.  Although the use of preferred phraseology is desirable, mention that what is important is that content is what is important.  The right help will be there sooner if they know the nature of distress, location, and other things noted above.</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35</a:t>
            </a:fld>
            <a:endParaRPr lang="en-US" dirty="0"/>
          </a:p>
        </p:txBody>
      </p:sp>
    </p:spTree>
    <p:extLst>
      <p:ext uri="{BB962C8B-B14F-4D97-AF65-F5344CB8AC3E}">
        <p14:creationId xmlns:p14="http://schemas.microsoft.com/office/powerpoint/2010/main" val="1207181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a:t>
            </a:r>
            <a:r>
              <a:rPr lang="en-US" baseline="0" dirty="0" smtClean="0"/>
              <a:t> permitting, you can go over this and have the students simulate giving a Mayday message.</a:t>
            </a:r>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36</a:t>
            </a:fld>
            <a:endParaRPr lang="en-US" dirty="0"/>
          </a:p>
        </p:txBody>
      </p:sp>
    </p:spTree>
    <p:extLst>
      <p:ext uri="{BB962C8B-B14F-4D97-AF65-F5344CB8AC3E}">
        <p14:creationId xmlns:p14="http://schemas.microsoft.com/office/powerpoint/2010/main" val="1906634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ea typeface="Tahoma" pitchFamily="34" charset="0"/>
                <a:cs typeface="Times New Roman" pitchFamily="18" charset="0"/>
              </a:rPr>
              <a:t>This video is used with the </a:t>
            </a:r>
            <a:r>
              <a:rPr lang="en-US" dirty="0">
                <a:latin typeface="Times New Roman" pitchFamily="18" charset="0"/>
                <a:ea typeface="Tahoma" pitchFamily="34" charset="0"/>
                <a:cs typeface="Times New Roman" pitchFamily="18" charset="0"/>
              </a:rPr>
              <a:t>kind permission of </a:t>
            </a:r>
            <a:r>
              <a:rPr lang="en-US" dirty="0" smtClean="0">
                <a:latin typeface="Times New Roman" pitchFamily="18" charset="0"/>
                <a:ea typeface="Tahoma" pitchFamily="34" charset="0"/>
                <a:cs typeface="Times New Roman" pitchFamily="18" charset="0"/>
              </a:rPr>
              <a:t>the Florida </a:t>
            </a:r>
            <a:r>
              <a:rPr lang="en-US" dirty="0">
                <a:latin typeface="Times New Roman" pitchFamily="18" charset="0"/>
                <a:ea typeface="Tahoma" pitchFamily="34" charset="0"/>
                <a:cs typeface="Times New Roman" pitchFamily="18" charset="0"/>
              </a:rPr>
              <a:t>State College at </a:t>
            </a:r>
            <a:r>
              <a:rPr lang="en-US" dirty="0" smtClean="0">
                <a:latin typeface="Times New Roman" pitchFamily="18" charset="0"/>
                <a:ea typeface="Tahoma" pitchFamily="34" charset="0"/>
                <a:cs typeface="Times New Roman" pitchFamily="18" charset="0"/>
              </a:rPr>
              <a:t>Jacksonville, FL.   </a:t>
            </a:r>
            <a:endParaRPr lang="en-US" dirty="0">
              <a:latin typeface="Times New Roman" pitchFamily="18" charset="0"/>
              <a:ea typeface="Tahoma" pitchFamily="34"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37</a:t>
            </a:fld>
            <a:endParaRPr lang="en-US" dirty="0"/>
          </a:p>
        </p:txBody>
      </p:sp>
    </p:spTree>
    <p:extLst>
      <p:ext uri="{BB962C8B-B14F-4D97-AF65-F5344CB8AC3E}">
        <p14:creationId xmlns:p14="http://schemas.microsoft.com/office/powerpoint/2010/main" val="1642670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Cell phones may be useful, particularly in areas not normally served by the Coast Guard.  Calling ‘911’ is one option, but many 911 operators have limited experience in dealing with marine emergencies.  The Coast Guard Fifth District offered </a:t>
            </a:r>
            <a:r>
              <a:rPr lang="en-US" dirty="0">
                <a:latin typeface="Times New Roman" pitchFamily="18" charset="0"/>
                <a:cs typeface="Times New Roman" pitchFamily="18" charset="0"/>
              </a:rPr>
              <a:t>the </a:t>
            </a:r>
            <a:r>
              <a:rPr lang="en-US" dirty="0" smtClean="0">
                <a:latin typeface="Times New Roman" pitchFamily="18" charset="0"/>
                <a:cs typeface="Times New Roman" pitchFamily="18" charset="0"/>
              </a:rPr>
              <a:t>following (</a:t>
            </a:r>
            <a:r>
              <a:rPr lang="en-US" dirty="0" smtClean="0">
                <a:latin typeface="Times New Roman" pitchFamily="18" charset="0"/>
                <a:cs typeface="Times New Roman" pitchFamily="18" charset="0"/>
                <a:hlinkClick r:id="rId3"/>
              </a:rPr>
              <a:t>http</a:t>
            </a:r>
            <a:r>
              <a:rPr lang="en-US" dirty="0">
                <a:latin typeface="Times New Roman" pitchFamily="18" charset="0"/>
                <a:cs typeface="Times New Roman" pitchFamily="18" charset="0"/>
                <a:hlinkClick r:id="rId3"/>
              </a:rPr>
              <a:t>://midatlantic.coastguard.dodlive.mil/2012/12/on-the-water-and-in-distress-use-your-vhf-not-your-cell</a:t>
            </a:r>
            <a:r>
              <a:rPr lang="en-US" dirty="0" smtClean="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rPr>
              <a:t>): Cellular </a:t>
            </a:r>
            <a:r>
              <a:rPr lang="en-US" dirty="0">
                <a:latin typeface="Times New Roman" pitchFamily="18" charset="0"/>
                <a:cs typeface="Times New Roman" pitchFamily="18" charset="0"/>
              </a:rPr>
              <a:t>devices seem capable of doing almost anything thanks to the advent of smartphones and downloadable applications. This versatility and cell phones’ portability are leading many recreational boaters to have too much faith in them as the sole means of communication on the water, especially in emergency situations</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Cell phones may have gaps in coverage, especially in coastal waters,” leading to dropped calls and bad reception, explains Dennis Sens, the Fifth Coast Guard District’s Boating Safety Program Specialist. Though some phones are equipped with GPS transmitters, that capability may be misleading when it comes to locating a vessel in distress, says Sens</a:t>
            </a:r>
            <a:r>
              <a:rPr lang="en-US" dirty="0" smtClean="0">
                <a:latin typeface="Times New Roman" pitchFamily="18" charset="0"/>
                <a:cs typeface="Times New Roman" pitchFamily="18" charset="0"/>
              </a:rPr>
              <a:t>.“</a:t>
            </a:r>
            <a:r>
              <a:rPr lang="en-US" dirty="0">
                <a:latin typeface="Times New Roman" pitchFamily="18" charset="0"/>
                <a:cs typeface="Times New Roman" pitchFamily="18" charset="0"/>
              </a:rPr>
              <a:t>Even if cell phones have a GPS transmitter, tracking down a cell phone signal is a very involved process. We don’t have that capability in our command centers, and that information is not easily obtainable from the cell phone companies—if they do have it—because of privacy concerns. All this research takes time, and during this process, things are happening on the water</a:t>
            </a:r>
            <a:r>
              <a:rPr lang="en-US" dirty="0" smtClean="0">
                <a:latin typeface="Times New Roman" pitchFamily="18" charset="0"/>
                <a:cs typeface="Times New Roman" pitchFamily="18" charset="0"/>
              </a:rPr>
              <a:t>.” Even </a:t>
            </a:r>
            <a:r>
              <a:rPr lang="en-US" dirty="0">
                <a:latin typeface="Times New Roman" pitchFamily="18" charset="0"/>
                <a:cs typeface="Times New Roman" pitchFamily="18" charset="0"/>
              </a:rPr>
              <a:t>though VHF-FM radios are not required by law to be carried on board a boat, </a:t>
            </a:r>
            <a:r>
              <a:rPr lang="en-US" dirty="0" smtClean="0">
                <a:latin typeface="Times New Roman" pitchFamily="18" charset="0"/>
                <a:cs typeface="Times New Roman" pitchFamily="18" charset="0"/>
              </a:rPr>
              <a:t>the CG recommends </a:t>
            </a:r>
            <a:r>
              <a:rPr lang="en-US" dirty="0">
                <a:latin typeface="Times New Roman" pitchFamily="18" charset="0"/>
                <a:cs typeface="Times New Roman" pitchFamily="18" charset="0"/>
              </a:rPr>
              <a:t>all recreational boaters, even in the smallest vessels, not leave the dock without VHF-FM and use it at the first sign of distress. Calling 911 with a cell phone should not be ruled out in case of an emergency, but </a:t>
            </a:r>
            <a:r>
              <a:rPr lang="en-US" dirty="0" smtClean="0">
                <a:latin typeface="Times New Roman" pitchFamily="18" charset="0"/>
                <a:cs typeface="Times New Roman" pitchFamily="18" charset="0"/>
              </a:rPr>
              <a:t>using </a:t>
            </a:r>
            <a:r>
              <a:rPr lang="en-US" dirty="0">
                <a:latin typeface="Times New Roman" pitchFamily="18" charset="0"/>
                <a:cs typeface="Times New Roman" pitchFamily="18" charset="0"/>
              </a:rPr>
              <a:t>a VHF-FM for distress calls is a surer way to get the help you need, faster.</a:t>
            </a:r>
          </a:p>
          <a:p>
            <a:pPr algn="just"/>
            <a:endParaRPr lang="en-US"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38</a:t>
            </a:fld>
            <a:endParaRPr lang="en-US" dirty="0"/>
          </a:p>
        </p:txBody>
      </p:sp>
    </p:spTree>
    <p:extLst>
      <p:ext uri="{BB962C8B-B14F-4D97-AF65-F5344CB8AC3E}">
        <p14:creationId xmlns:p14="http://schemas.microsoft.com/office/powerpoint/2010/main" val="3462918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 first point notes that using ‘one shot’ devices is not likely to be useful if you cannot readily see help.  Otherwise it is a waste of the flare.  Hand held flares (often carried by recreational boaters) can be used day and night, but tests by Boat US indicated that these were not great at </a:t>
            </a:r>
            <a:r>
              <a:rPr lang="en-US" dirty="0">
                <a:latin typeface="Times New Roman" pitchFamily="18" charset="0"/>
                <a:cs typeface="Times New Roman" pitchFamily="18" charset="0"/>
              </a:rPr>
              <a:t>capturing attention (see </a:t>
            </a:r>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www.boatus.com/boattech/articles/pyrotechnics.asp</a:t>
            </a:r>
            <a:r>
              <a:rPr lang="en-US" dirty="0" smtClean="0">
                <a:latin typeface="Times New Roman" pitchFamily="18" charset="0"/>
                <a:cs typeface="Times New Roman" pitchFamily="18" charset="0"/>
              </a:rPr>
              <a:t>).  When using these make sure that you hold them at an angle from you and away from the boat because these generate hot slag.  These flares have an expiration date.  </a:t>
            </a:r>
            <a:r>
              <a:rPr lang="en-US" dirty="0">
                <a:latin typeface="Times New Roman" pitchFamily="18" charset="0"/>
                <a:cs typeface="Times New Roman" pitchFamily="18" charset="0"/>
              </a:rPr>
              <a:t>BoatUS </a:t>
            </a:r>
            <a:r>
              <a:rPr lang="en-US" dirty="0" smtClean="0">
                <a:latin typeface="Times New Roman" pitchFamily="18" charset="0"/>
                <a:cs typeface="Times New Roman" pitchFamily="18" charset="0"/>
              </a:rPr>
              <a:t>found that some expired </a:t>
            </a:r>
            <a:r>
              <a:rPr lang="en-US" dirty="0">
                <a:latin typeface="Times New Roman" pitchFamily="18" charset="0"/>
                <a:cs typeface="Times New Roman" pitchFamily="18" charset="0"/>
              </a:rPr>
              <a:t>hand-held flares </a:t>
            </a:r>
            <a:r>
              <a:rPr lang="en-US" dirty="0" smtClean="0">
                <a:latin typeface="Times New Roman" pitchFamily="18" charset="0"/>
                <a:cs typeface="Times New Roman" pitchFamily="18" charset="0"/>
              </a:rPr>
              <a:t>were </a:t>
            </a:r>
            <a:r>
              <a:rPr lang="en-US" dirty="0">
                <a:latin typeface="Times New Roman" pitchFamily="18" charset="0"/>
                <a:cs typeface="Times New Roman" pitchFamily="18" charset="0"/>
              </a:rPr>
              <a:t>very hard to ignite or didn't seem to burn as brightly as they should, and meteor flares that didn't fly as high or burn as long as advertised claims. </a:t>
            </a:r>
            <a:r>
              <a:rPr lang="en-US" dirty="0" smtClean="0">
                <a:latin typeface="Times New Roman" pitchFamily="18" charset="0"/>
                <a:cs typeface="Times New Roman" pitchFamily="18" charset="0"/>
              </a:rPr>
              <a:t>However</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both BoatUS and the </a:t>
            </a:r>
            <a:r>
              <a:rPr lang="en-US" dirty="0">
                <a:latin typeface="Times New Roman" pitchFamily="18" charset="0"/>
                <a:cs typeface="Times New Roman" pitchFamily="18" charset="0"/>
              </a:rPr>
              <a:t>Coast Guard </a:t>
            </a:r>
            <a:r>
              <a:rPr lang="en-US" dirty="0" smtClean="0">
                <a:latin typeface="Times New Roman" pitchFamily="18" charset="0"/>
                <a:cs typeface="Times New Roman" pitchFamily="18" charset="0"/>
              </a:rPr>
              <a:t>believes that </a:t>
            </a:r>
            <a:r>
              <a:rPr lang="en-US" dirty="0">
                <a:latin typeface="Times New Roman" pitchFamily="18" charset="0"/>
                <a:cs typeface="Times New Roman" pitchFamily="18" charset="0"/>
              </a:rPr>
              <a:t>expired pyrotechnic devices are good for </a:t>
            </a:r>
            <a:r>
              <a:rPr lang="en-US" dirty="0" smtClean="0">
                <a:latin typeface="Times New Roman" pitchFamily="18" charset="0"/>
                <a:cs typeface="Times New Roman" pitchFamily="18" charset="0"/>
              </a:rPr>
              <a:t>backup.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39</a:t>
            </a:fld>
            <a:endParaRPr lang="en-US" dirty="0"/>
          </a:p>
        </p:txBody>
      </p:sp>
    </p:spTree>
    <p:extLst>
      <p:ext uri="{BB962C8B-B14F-4D97-AF65-F5344CB8AC3E}">
        <p14:creationId xmlns:p14="http://schemas.microsoft.com/office/powerpoint/2010/main" val="3854149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40</a:t>
            </a:fld>
            <a:endParaRPr lang="en-US" dirty="0"/>
          </a:p>
        </p:txBody>
      </p:sp>
    </p:spTree>
    <p:extLst>
      <p:ext uri="{BB962C8B-B14F-4D97-AF65-F5344CB8AC3E}">
        <p14:creationId xmlns:p14="http://schemas.microsoft.com/office/powerpoint/2010/main" val="303884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19600"/>
          </a:xfrm>
        </p:spPr>
        <p:txBody>
          <a:bodyPr/>
          <a:lstStyle/>
          <a:p>
            <a:pPr algn="just"/>
            <a:r>
              <a:rPr lang="en-US" dirty="0" smtClean="0">
                <a:latin typeface="Times New Roman" pitchFamily="18" charset="0"/>
                <a:cs typeface="Times New Roman" pitchFamily="18" charset="0"/>
              </a:rPr>
              <a:t>The overall fatality rate for recreational boats for</a:t>
            </a:r>
            <a:r>
              <a:rPr lang="en-US" baseline="0" dirty="0" smtClean="0">
                <a:latin typeface="Times New Roman" pitchFamily="18" charset="0"/>
                <a:cs typeface="Times New Roman" pitchFamily="18" charset="0"/>
              </a:rPr>
              <a:t> the year 2011 is 25.5 per 100 million exposure hours.  Exposure hours data are derived from the National Recreational Boating Survey.  Fatality data are derived from the </a:t>
            </a:r>
            <a:r>
              <a:rPr lang="en-US" i="1" baseline="0" dirty="0" smtClean="0">
                <a:latin typeface="Times New Roman" pitchFamily="18" charset="0"/>
                <a:cs typeface="Times New Roman" pitchFamily="18" charset="0"/>
              </a:rPr>
              <a:t>Boating Accident Report Database </a:t>
            </a:r>
            <a:r>
              <a:rPr lang="en-US" baseline="0" dirty="0" smtClean="0">
                <a:latin typeface="Times New Roman" pitchFamily="18" charset="0"/>
                <a:cs typeface="Times New Roman" pitchFamily="18" charset="0"/>
              </a:rPr>
              <a:t>(BARD).  This is an overall fatality rate—it is higher for some boat</a:t>
            </a:r>
            <a:r>
              <a:rPr lang="en-US" dirty="0" smtClean="0">
                <a:latin typeface="Times New Roman" pitchFamily="18" charset="0"/>
                <a:cs typeface="Times New Roman" pitchFamily="18" charset="0"/>
              </a:rPr>
              <a:t> types (e.g., paddlecraft) and lower for others (e.g., pontoon boats).</a:t>
            </a:r>
            <a:r>
              <a:rPr lang="en-US" baseline="0" dirty="0" smtClean="0">
                <a:latin typeface="Times New Roman" pitchFamily="18" charset="0"/>
                <a:cs typeface="Times New Roman" pitchFamily="18" charset="0"/>
              </a:rPr>
              <a:t> We don’t have accurate data on the frequency of boat skipper incapacitation (but see below), but there are published accident reports for both boats and aviation (see e.g., </a:t>
            </a:r>
            <a:r>
              <a:rPr lang="en-US" baseline="0" dirty="0" smtClean="0">
                <a:latin typeface="Times New Roman" pitchFamily="18" charset="0"/>
                <a:cs typeface="Times New Roman" pitchFamily="18" charset="0"/>
                <a:hlinkClick r:id="rId3"/>
              </a:rPr>
              <a:t>http://avherald.com/h?article=45d14284</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4"/>
              </a:rPr>
              <a:t>http://</a:t>
            </a:r>
            <a:r>
              <a:rPr lang="en-US" dirty="0" smtClean="0">
                <a:latin typeface="Times New Roman" pitchFamily="18" charset="0"/>
                <a:cs typeface="Times New Roman" pitchFamily="18" charset="0"/>
                <a:hlinkClick r:id="rId4"/>
              </a:rPr>
              <a:t>www.avweb.com/news/safety/183023-1.html</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hlinkClick r:id="rId5"/>
              </a:rPr>
              <a:t>http</a:t>
            </a:r>
            <a:r>
              <a:rPr lang="en-US" dirty="0">
                <a:latin typeface="Times New Roman" pitchFamily="18" charset="0"/>
                <a:cs typeface="Times New Roman" pitchFamily="18" charset="0"/>
                <a:hlinkClick r:id="rId5"/>
              </a:rPr>
              <a:t>://www.dailymail.co.uk/news/article-2235746/Passenger-steps-land-747-pilot-falls-ill--</a:t>
            </a:r>
            <a:r>
              <a:rPr lang="en-US" dirty="0" smtClean="0">
                <a:latin typeface="Times New Roman" pitchFamily="18" charset="0"/>
                <a:cs typeface="Times New Roman" pitchFamily="18" charset="0"/>
                <a:hlinkClick r:id="rId5"/>
              </a:rPr>
              <a:t>happens-duty-pilot.html</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hlinkClick r:id="rId6"/>
              </a:rPr>
              <a:t>http</a:t>
            </a:r>
            <a:r>
              <a:rPr lang="en-US" dirty="0">
                <a:latin typeface="Times New Roman" pitchFamily="18" charset="0"/>
                <a:cs typeface="Times New Roman" pitchFamily="18" charset="0"/>
                <a:hlinkClick r:id="rId6"/>
              </a:rPr>
              <a:t>://www.maib.gov.uk/cms_resources.cfm?file=/</a:t>
            </a:r>
            <a:r>
              <a:rPr lang="en-US" dirty="0" smtClean="0">
                <a:latin typeface="Times New Roman" pitchFamily="18" charset="0"/>
                <a:cs typeface="Times New Roman" pitchFamily="18" charset="0"/>
                <a:hlinkClick r:id="rId6"/>
              </a:rPr>
              <a:t>LionReport.pdf</a:t>
            </a:r>
            <a:r>
              <a:rPr lang="en-US" dirty="0">
                <a:latin typeface="Times New Roman" pitchFamily="18" charset="0"/>
                <a:cs typeface="Times New Roman" pitchFamily="18" charset="0"/>
              </a:rPr>
              <a:t>, and </a:t>
            </a:r>
            <a:r>
              <a:rPr lang="en-US" dirty="0">
                <a:latin typeface="Times New Roman" pitchFamily="18" charset="0"/>
                <a:cs typeface="Times New Roman" pitchFamily="18" charset="0"/>
                <a:hlinkClick r:id="rId7"/>
              </a:rPr>
              <a:t>http://</a:t>
            </a:r>
            <a:r>
              <a:rPr lang="en-US" dirty="0" smtClean="0">
                <a:latin typeface="Times New Roman" pitchFamily="18" charset="0"/>
                <a:cs typeface="Times New Roman" pitchFamily="18" charset="0"/>
                <a:hlinkClick r:id="rId7"/>
              </a:rPr>
              <a:t>www.americanboating.org/suddenlyincommand.asp</a:t>
            </a:r>
            <a:r>
              <a:rPr lang="en-US" dirty="0" smtClean="0">
                <a:latin typeface="Times New Roman" pitchFamily="18" charset="0"/>
                <a:cs typeface="Times New Roman" pitchFamily="18" charset="0"/>
              </a:rPr>
              <a:t>) that indicate that this situation does occur—sometimes with disastrous consequences.  Moreover, the fact that the skipper is incapacitated should not mean that others should be at risk.  For the year 2011 ‘sudden medical condition’ was listed as a ‘primary contributing factor’ in 0.7% of the accidents, 4.3% of fatalities, and 0.17% of the injuries. </a:t>
            </a:r>
            <a:r>
              <a:rPr lang="en-US" baseline="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As a point of interest, concern over skipper incapacitation is one of the reasons why there are two qualified pilots on board commercial aircraft. There are some data on </a:t>
            </a:r>
            <a:r>
              <a:rPr lang="en-US" dirty="0">
                <a:latin typeface="Times New Roman" pitchFamily="18" charset="0"/>
                <a:cs typeface="Times New Roman" pitchFamily="18" charset="0"/>
              </a:rPr>
              <a:t>US airline pilot incapacitation, see </a:t>
            </a:r>
            <a:r>
              <a:rPr lang="en-US" dirty="0">
                <a:latin typeface="Times New Roman" pitchFamily="18" charset="0"/>
                <a:cs typeface="Times New Roman" pitchFamily="18" charset="0"/>
                <a:hlinkClick r:id="rId8"/>
              </a:rPr>
              <a:t>http://www.skybrary.aero/index.php/In-flight_Pilot_Incapacitation_(OGHFA_SE</a:t>
            </a:r>
            <a:r>
              <a:rPr lang="en-US" dirty="0" smtClean="0">
                <a:latin typeface="Times New Roman" pitchFamily="18" charset="0"/>
                <a:cs typeface="Times New Roman" pitchFamily="18" charset="0"/>
                <a:hlinkClick r:id="rId8"/>
              </a:rPr>
              <a:t>)</a:t>
            </a:r>
            <a:r>
              <a:rPr lang="en-US" dirty="0">
                <a:latin typeface="Times New Roman" pitchFamily="18" charset="0"/>
                <a:cs typeface="Times New Roman" pitchFamily="18" charset="0"/>
              </a:rPr>
              <a:t> and </a:t>
            </a:r>
            <a:r>
              <a:rPr lang="en-US" dirty="0">
                <a:latin typeface="Times New Roman" pitchFamily="18" charset="0"/>
                <a:cs typeface="Times New Roman" pitchFamily="18" charset="0"/>
                <a:hlinkClick r:id="rId9"/>
              </a:rPr>
              <a:t>http://</a:t>
            </a:r>
            <a:r>
              <a:rPr lang="en-US" dirty="0" smtClean="0">
                <a:latin typeface="Times New Roman" pitchFamily="18" charset="0"/>
                <a:cs typeface="Times New Roman" pitchFamily="18" charset="0"/>
                <a:hlinkClick r:id="rId9"/>
              </a:rPr>
              <a:t>www.skybrary.aero/index.php/Crew_Incapacitation</a:t>
            </a:r>
            <a:r>
              <a:rPr lang="en-US" dirty="0" smtClean="0">
                <a:latin typeface="Times New Roman" pitchFamily="18" charset="0"/>
                <a:cs typeface="Times New Roman" pitchFamily="18" charset="0"/>
              </a:rPr>
              <a:t>.  Image from US </a:t>
            </a:r>
            <a:r>
              <a:rPr lang="en-US" dirty="0">
                <a:latin typeface="Times New Roman" pitchFamily="18" charset="0"/>
                <a:cs typeface="Times New Roman" pitchFamily="18" charset="0"/>
              </a:rPr>
              <a:t>Coast Guard at </a:t>
            </a:r>
            <a:r>
              <a:rPr lang="en-US" dirty="0">
                <a:latin typeface="Times New Roman" pitchFamily="18" charset="0"/>
                <a:cs typeface="Times New Roman" pitchFamily="18" charset="0"/>
                <a:hlinkClick r:id="rId10"/>
              </a:rPr>
              <a:t>http://</a:t>
            </a:r>
            <a:r>
              <a:rPr lang="en-US" dirty="0" smtClean="0">
                <a:latin typeface="Times New Roman" pitchFamily="18" charset="0"/>
                <a:cs typeface="Times New Roman" pitchFamily="18" charset="0"/>
                <a:hlinkClick r:id="rId10"/>
              </a:rPr>
              <a:t>www.uscgboating.org/assets/gallery/image/original/03_05_1_1B_0035.JPG</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4</a:t>
            </a:fld>
            <a:endParaRPr lang="en-US" dirty="0"/>
          </a:p>
        </p:txBody>
      </p:sp>
    </p:spTree>
    <p:extLst>
      <p:ext uri="{BB962C8B-B14F-4D97-AF65-F5344CB8AC3E}">
        <p14:creationId xmlns:p14="http://schemas.microsoft.com/office/powerpoint/2010/main" val="104298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There is a great deal of published information on </a:t>
            </a:r>
            <a:r>
              <a:rPr lang="en-US" dirty="0">
                <a:latin typeface="Times New Roman" pitchFamily="18" charset="0"/>
                <a:cs typeface="Times New Roman" pitchFamily="18" charset="0"/>
              </a:rPr>
              <a:t>this </a:t>
            </a:r>
            <a:r>
              <a:rPr lang="en-US" dirty="0" smtClean="0">
                <a:latin typeface="Times New Roman" pitchFamily="18" charset="0"/>
                <a:cs typeface="Times New Roman" pitchFamily="18" charset="0"/>
              </a:rPr>
              <a:t>procedure for both sail and powerboats </a:t>
            </a:r>
            <a:r>
              <a:rPr lang="en-US" dirty="0">
                <a:latin typeface="Times New Roman" pitchFamily="18" charset="0"/>
                <a:cs typeface="Times New Roman" pitchFamily="18" charset="0"/>
              </a:rPr>
              <a:t>(see e.g., </a:t>
            </a:r>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www.boatingsafety.com/nzcg/recovery.html</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4"/>
              </a:rPr>
              <a:t>http://</a:t>
            </a:r>
            <a:r>
              <a:rPr lang="en-US" dirty="0" smtClean="0">
                <a:latin typeface="Times New Roman" pitchFamily="18" charset="0"/>
                <a:cs typeface="Times New Roman" pitchFamily="18" charset="0"/>
                <a:hlinkClick r:id="rId4"/>
              </a:rPr>
              <a:t>www.rorc.org/general-conditions/man-overboard.html</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5"/>
              </a:rPr>
              <a:t>http://</a:t>
            </a:r>
            <a:r>
              <a:rPr lang="en-US" dirty="0" smtClean="0">
                <a:latin typeface="Times New Roman" pitchFamily="18" charset="0"/>
                <a:cs typeface="Times New Roman" pitchFamily="18" charset="0"/>
                <a:hlinkClick r:id="rId5"/>
              </a:rPr>
              <a:t>www.uscg.mil/d13/cfvs/docs/References/RiskMgmtManOvdb409.pdf</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6"/>
              </a:rPr>
              <a:t>http://live.cgaux.org/?</a:t>
            </a:r>
            <a:r>
              <a:rPr lang="en-US" dirty="0" smtClean="0">
                <a:latin typeface="Times New Roman" pitchFamily="18" charset="0"/>
                <a:cs typeface="Times New Roman" pitchFamily="18" charset="0"/>
                <a:hlinkClick r:id="rId6"/>
              </a:rPr>
              <a:t>p=523</a:t>
            </a:r>
            <a:r>
              <a:rPr lang="en-US" dirty="0">
                <a:latin typeface="Times New Roman" pitchFamily="18" charset="0"/>
                <a:cs typeface="Times New Roman" pitchFamily="18" charset="0"/>
              </a:rPr>
              <a:t>, or </a:t>
            </a:r>
            <a:r>
              <a:rPr lang="en-US" dirty="0">
                <a:latin typeface="Times New Roman" pitchFamily="18" charset="0"/>
                <a:cs typeface="Times New Roman" pitchFamily="18" charset="0"/>
                <a:hlinkClick r:id="rId7"/>
              </a:rPr>
              <a:t>http://</a:t>
            </a:r>
            <a:r>
              <a:rPr lang="en-US" dirty="0" smtClean="0">
                <a:latin typeface="Times New Roman" pitchFamily="18" charset="0"/>
                <a:cs typeface="Times New Roman" pitchFamily="18" charset="0"/>
                <a:hlinkClick r:id="rId7"/>
              </a:rPr>
              <a:t>www.thefishingline.com/man.htm</a:t>
            </a:r>
            <a:r>
              <a:rPr lang="en-US" dirty="0" smtClean="0">
                <a:latin typeface="Times New Roman" pitchFamily="18" charset="0"/>
                <a:cs typeface="Times New Roman" pitchFamily="18" charset="0"/>
              </a:rPr>
              <a:t>).  It’s much easier in a powerboat than a sailboat, but possible with either.  The likelihood of success/survival depends upon many factors, but time is critical.  This is something that should be practiced.  If possible, find someone who has a weighted dummy, rather than just a life preserver to simulate the person overboard.  This increases the realism of the simulation and makes it clear just how difficult it is to recover someone (particularly if the person is not conscious) over the stern of the boat. Consult the Auxiliary Boat Crew Manual for </a:t>
            </a:r>
            <a:r>
              <a:rPr lang="en-US" dirty="0">
                <a:latin typeface="Times New Roman" pitchFamily="18" charset="0"/>
                <a:cs typeface="Times New Roman" pitchFamily="18" charset="0"/>
              </a:rPr>
              <a:t>more information (</a:t>
            </a:r>
            <a:r>
              <a:rPr lang="en-US" dirty="0">
                <a:latin typeface="Times New Roman" pitchFamily="18" charset="0"/>
                <a:cs typeface="Times New Roman" pitchFamily="18" charset="0"/>
                <a:hlinkClick r:id="rId8"/>
              </a:rPr>
              <a:t>http://</a:t>
            </a:r>
            <a:r>
              <a:rPr lang="en-US" dirty="0" smtClean="0">
                <a:latin typeface="Times New Roman" pitchFamily="18" charset="0"/>
                <a:cs typeface="Times New Roman" pitchFamily="18" charset="0"/>
                <a:hlinkClick r:id="rId8"/>
              </a:rPr>
              <a:t>www.uscg.mil/directives/cim/16000-16999/cim_16114_5c.pdf</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41</a:t>
            </a:fld>
            <a:endParaRPr lang="en-US" dirty="0"/>
          </a:p>
        </p:txBody>
      </p:sp>
    </p:spTree>
    <p:extLst>
      <p:ext uri="{BB962C8B-B14F-4D97-AF65-F5344CB8AC3E}">
        <p14:creationId xmlns:p14="http://schemas.microsoft.com/office/powerpoint/2010/main" val="4050579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Auxiliary crews practice MOB evolutions routinely.  These photos were taken </a:t>
            </a:r>
            <a:r>
              <a:rPr lang="en-US" dirty="0"/>
              <a:t>by Joseph </a:t>
            </a:r>
            <a:r>
              <a:rPr lang="en-US" dirty="0" err="1" smtClean="0"/>
              <a:t>Giannattasio</a:t>
            </a:r>
            <a:r>
              <a:rPr lang="en-US" dirty="0" smtClean="0"/>
              <a:t> Public </a:t>
            </a:r>
            <a:r>
              <a:rPr lang="en-US" dirty="0"/>
              <a:t>Affairs Specialist III (PA </a:t>
            </a:r>
            <a:r>
              <a:rPr lang="en-US" dirty="0" smtClean="0"/>
              <a:t>III) District 5NR.  Auxiliarists in this </a:t>
            </a:r>
            <a:r>
              <a:rPr lang="en-US" dirty="0"/>
              <a:t>crew included: </a:t>
            </a:r>
            <a:r>
              <a:rPr lang="en-US" dirty="0" smtClean="0"/>
              <a:t>Richard </a:t>
            </a:r>
            <a:r>
              <a:rPr lang="en-US" dirty="0"/>
              <a:t>Weiss (</a:t>
            </a:r>
            <a:r>
              <a:rPr lang="en-US" dirty="0" smtClean="0"/>
              <a:t>Coxn), </a:t>
            </a:r>
            <a:r>
              <a:rPr lang="en-US" dirty="0"/>
              <a:t>Irene Mead, Donald Dobson, John </a:t>
            </a:r>
            <a:r>
              <a:rPr lang="en-US" dirty="0" err="1"/>
              <a:t>Tredinnick</a:t>
            </a:r>
            <a:r>
              <a:rPr lang="en-US" dirty="0"/>
              <a:t> (all members of 053-08-02). [OPFAC 281306] </a:t>
            </a:r>
          </a:p>
          <a:p>
            <a:r>
              <a:rPr lang="en-US" dirty="0"/>
              <a:t>Location: Back-Bays and Channels of Avalon, NJ. </a:t>
            </a:r>
          </a:p>
          <a:p>
            <a:r>
              <a:rPr lang="en-US" dirty="0"/>
              <a:t>Date: All photos taken </a:t>
            </a:r>
            <a:r>
              <a:rPr lang="en-US" dirty="0" smtClean="0"/>
              <a:t>06 JUL 2013. </a:t>
            </a:r>
          </a:p>
          <a:p>
            <a:r>
              <a:rPr lang="en-US" dirty="0" smtClean="0"/>
              <a:t>Mention that the function of the MOB button on the GPS or chart plotter is to enable the boat to return to the location where the person entered the water.</a:t>
            </a:r>
            <a:endParaRPr lang="en-US" dirty="0"/>
          </a:p>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42</a:t>
            </a:fld>
            <a:endParaRPr lang="en-US" dirty="0"/>
          </a:p>
        </p:txBody>
      </p:sp>
    </p:spTree>
    <p:extLst>
      <p:ext uri="{BB962C8B-B14F-4D97-AF65-F5344CB8AC3E}">
        <p14:creationId xmlns:p14="http://schemas.microsoft.com/office/powerpoint/2010/main" val="3521388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F0750F-682D-45FE-8549-CB8314B96528}" type="slidenum">
              <a:rPr lang="en-US" smtClean="0"/>
              <a:t>43</a:t>
            </a:fld>
            <a:endParaRPr lang="en-US" dirty="0"/>
          </a:p>
        </p:txBody>
      </p:sp>
    </p:spTree>
    <p:extLst>
      <p:ext uri="{BB962C8B-B14F-4D97-AF65-F5344CB8AC3E}">
        <p14:creationId xmlns:p14="http://schemas.microsoft.com/office/powerpoint/2010/main" val="4283322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There are numerous references on procedures after </a:t>
            </a:r>
            <a:r>
              <a:rPr lang="en-US" dirty="0">
                <a:latin typeface="Times New Roman" pitchFamily="18" charset="0"/>
                <a:cs typeface="Times New Roman" pitchFamily="18" charset="0"/>
              </a:rPr>
              <a:t>running aground (see </a:t>
            </a:r>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www.boatsafe.com/nauticalknowhow/aground.htm</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4"/>
              </a:rPr>
              <a:t>http://www.inyourfootsteps.com/sailing/tips/35/168/re-floating_techniques_after_running_aground/?</a:t>
            </a:r>
            <a:r>
              <a:rPr lang="en-US" dirty="0" smtClean="0">
                <a:latin typeface="Times New Roman" pitchFamily="18" charset="0"/>
                <a:cs typeface="Times New Roman" pitchFamily="18" charset="0"/>
                <a:hlinkClick r:id="rId4"/>
              </a:rPr>
              <a:t>TOP_THIRTY=True</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5"/>
              </a:rPr>
              <a:t>http://</a:t>
            </a:r>
            <a:r>
              <a:rPr lang="en-US" dirty="0" smtClean="0">
                <a:latin typeface="Times New Roman" pitchFamily="18" charset="0"/>
                <a:cs typeface="Times New Roman" pitchFamily="18" charset="0"/>
                <a:hlinkClick r:id="rId5"/>
              </a:rPr>
              <a:t>suite101.com/article/running-a-boat-aground-a28069</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6"/>
              </a:rPr>
              <a:t>http://</a:t>
            </a:r>
            <a:r>
              <a:rPr lang="en-US" dirty="0" smtClean="0">
                <a:latin typeface="Times New Roman" pitchFamily="18" charset="0"/>
                <a:cs typeface="Times New Roman" pitchFamily="18" charset="0"/>
                <a:hlinkClick r:id="rId6"/>
              </a:rPr>
              <a:t>www.boatplace.com.au/index.php/component/k2/item/187-how_to_avoid_running_aground_in_your_boat</a:t>
            </a:r>
            <a:r>
              <a:rPr lang="en-US" dirty="0">
                <a:latin typeface="Times New Roman" pitchFamily="18" charset="0"/>
                <a:cs typeface="Times New Roman" pitchFamily="18" charset="0"/>
              </a:rPr>
              <a:t>, </a:t>
            </a:r>
            <a:r>
              <a:rPr lang="en-US" dirty="0">
                <a:latin typeface="Times New Roman" pitchFamily="18" charset="0"/>
                <a:cs typeface="Times New Roman" pitchFamily="18" charset="0"/>
                <a:hlinkClick r:id="rId7"/>
              </a:rPr>
              <a:t>http://</a:t>
            </a:r>
            <a:r>
              <a:rPr lang="en-US" dirty="0" smtClean="0">
                <a:latin typeface="Times New Roman" pitchFamily="18" charset="0"/>
                <a:cs typeface="Times New Roman" pitchFamily="18" charset="0"/>
                <a:hlinkClick r:id="rId7"/>
              </a:rPr>
              <a:t>www.boatingbasicsonline.com/content/general/8_8_a.php</a:t>
            </a:r>
            <a:r>
              <a:rPr lang="en-US" dirty="0" smtClean="0">
                <a:latin typeface="Times New Roman" pitchFamily="18" charset="0"/>
                <a:cs typeface="Times New Roman" pitchFamily="18" charset="0"/>
              </a:rPr>
              <a:t>).  This does not have to be covered in great depth (no pun intended), just focus on the key steps.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44</a:t>
            </a:fld>
            <a:endParaRPr lang="en-US" dirty="0"/>
          </a:p>
        </p:txBody>
      </p:sp>
    </p:spTree>
    <p:extLst>
      <p:ext uri="{BB962C8B-B14F-4D97-AF65-F5344CB8AC3E}">
        <p14:creationId xmlns:p14="http://schemas.microsoft.com/office/powerpoint/2010/main" val="352522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45</a:t>
            </a:fld>
            <a:endParaRPr lang="en-US" dirty="0"/>
          </a:p>
        </p:txBody>
      </p:sp>
    </p:spTree>
    <p:extLst>
      <p:ext uri="{BB962C8B-B14F-4D97-AF65-F5344CB8AC3E}">
        <p14:creationId xmlns:p14="http://schemas.microsoft.com/office/powerpoint/2010/main" val="3069046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latin typeface="Times New Roman" pitchFamily="18" charset="0"/>
                <a:cs typeface="Times New Roman" pitchFamily="18" charset="0"/>
              </a:rPr>
              <a:t>PORT ARANSAS, Texas - The recreational boat Barracuda sits hard aground on the Port Aransas south jetty, Aug. 25, </a:t>
            </a:r>
            <a:r>
              <a:rPr lang="en-US" dirty="0" smtClean="0">
                <a:latin typeface="Times New Roman" pitchFamily="18" charset="0"/>
                <a:cs typeface="Times New Roman" pitchFamily="18" charset="0"/>
              </a:rPr>
              <a:t>2012.  The </a:t>
            </a:r>
            <a:r>
              <a:rPr lang="en-US" dirty="0">
                <a:latin typeface="Times New Roman" pitchFamily="18" charset="0"/>
                <a:cs typeface="Times New Roman" pitchFamily="18" charset="0"/>
              </a:rPr>
              <a:t>captain of the grounded boat contacted Sector Corpus Christi with his VHF radio at 4:55 a.m., stating his 38-foot recreational boat, the Barracuda, was aground on the Port Aransas south jetty with six people </a:t>
            </a:r>
            <a:r>
              <a:rPr lang="en-US" dirty="0" smtClean="0">
                <a:latin typeface="Times New Roman" pitchFamily="18" charset="0"/>
                <a:cs typeface="Times New Roman" pitchFamily="18" charset="0"/>
              </a:rPr>
              <a:t>aboard. </a:t>
            </a:r>
            <a:r>
              <a:rPr lang="en-US" dirty="0">
                <a:latin typeface="Times New Roman" pitchFamily="18" charset="0"/>
                <a:cs typeface="Times New Roman" pitchFamily="18" charset="0"/>
              </a:rPr>
              <a:t>Source; </a:t>
            </a:r>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cgvi.uscg.mil/media/main.php?g2_itemId=1745498</a:t>
            </a:r>
            <a:r>
              <a:rPr lang="en-US" dirty="0" smtClean="0">
                <a:latin typeface="Times New Roman" pitchFamily="18" charset="0"/>
                <a:cs typeface="Times New Roman" pitchFamily="18" charset="0"/>
              </a:rPr>
              <a:t>.  This looks to be hard aground, running on the rocks could mean hull damage.  Damage to props and shafts is also likely.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46</a:t>
            </a:fld>
            <a:endParaRPr lang="en-US" dirty="0"/>
          </a:p>
        </p:txBody>
      </p:sp>
    </p:spTree>
    <p:extLst>
      <p:ext uri="{BB962C8B-B14F-4D97-AF65-F5344CB8AC3E}">
        <p14:creationId xmlns:p14="http://schemas.microsoft.com/office/powerpoint/2010/main" val="1914752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Some collisions are no more serious than ‘fender benders.’ But more serious collisions sometimes present </a:t>
            </a:r>
            <a:r>
              <a:rPr lang="en-US" dirty="0">
                <a:latin typeface="Times New Roman" pitchFamily="18" charset="0"/>
                <a:cs typeface="Times New Roman" pitchFamily="18" charset="0"/>
              </a:rPr>
              <a:t>difficult choices. If you’re </a:t>
            </a:r>
            <a:r>
              <a:rPr lang="en-US" dirty="0" smtClean="0">
                <a:latin typeface="Times New Roman" pitchFamily="18" charset="0"/>
                <a:cs typeface="Times New Roman" pitchFamily="18" charset="0"/>
              </a:rPr>
              <a:t>trying to administer first aid for one of the passengers, you still need to pay </a:t>
            </a:r>
            <a:r>
              <a:rPr lang="en-US" dirty="0">
                <a:latin typeface="Times New Roman" pitchFamily="18" charset="0"/>
                <a:cs typeface="Times New Roman" pitchFamily="18" charset="0"/>
              </a:rPr>
              <a:t>attention to </a:t>
            </a:r>
            <a:r>
              <a:rPr lang="en-US" dirty="0" smtClean="0">
                <a:latin typeface="Times New Roman" pitchFamily="18" charset="0"/>
                <a:cs typeface="Times New Roman" pitchFamily="18" charset="0"/>
              </a:rPr>
              <a:t>other problems, such as </a:t>
            </a:r>
            <a:r>
              <a:rPr lang="en-US" dirty="0">
                <a:latin typeface="Times New Roman" pitchFamily="18" charset="0"/>
                <a:cs typeface="Times New Roman" pitchFamily="18" charset="0"/>
              </a:rPr>
              <a:t>water rising in the bilge. If someone else is qualified, you </a:t>
            </a:r>
            <a:r>
              <a:rPr lang="en-US" dirty="0" smtClean="0">
                <a:latin typeface="Times New Roman" pitchFamily="18" charset="0"/>
                <a:cs typeface="Times New Roman" pitchFamily="18" charset="0"/>
              </a:rPr>
              <a:t> can </a:t>
            </a:r>
            <a:r>
              <a:rPr lang="en-US" dirty="0">
                <a:latin typeface="Times New Roman" pitchFamily="18" charset="0"/>
                <a:cs typeface="Times New Roman" pitchFamily="18" charset="0"/>
              </a:rPr>
              <a:t>tell them to take the controls…or tell them to get </a:t>
            </a:r>
            <a:r>
              <a:rPr lang="en-US" dirty="0" smtClean="0">
                <a:latin typeface="Times New Roman" pitchFamily="18" charset="0"/>
                <a:cs typeface="Times New Roman" pitchFamily="18" charset="0"/>
              </a:rPr>
              <a:t>and operate a spare </a:t>
            </a:r>
            <a:r>
              <a:rPr lang="en-US" dirty="0">
                <a:latin typeface="Times New Roman" pitchFamily="18" charset="0"/>
                <a:cs typeface="Times New Roman" pitchFamily="18" charset="0"/>
              </a:rPr>
              <a:t>bilge </a:t>
            </a:r>
            <a:r>
              <a:rPr lang="en-US" dirty="0" smtClean="0">
                <a:latin typeface="Times New Roman" pitchFamily="18" charset="0"/>
                <a:cs typeface="Times New Roman" pitchFamily="18" charset="0"/>
              </a:rPr>
              <a:t>pump or bucket and start bailing. </a:t>
            </a:r>
            <a:r>
              <a:rPr lang="en-US" dirty="0">
                <a:latin typeface="Times New Roman" pitchFamily="18" charset="0"/>
                <a:cs typeface="Times New Roman" pitchFamily="18" charset="0"/>
              </a:rPr>
              <a:t>If a </a:t>
            </a:r>
            <a:r>
              <a:rPr lang="en-US" dirty="0" smtClean="0">
                <a:latin typeface="Times New Roman" pitchFamily="18" charset="0"/>
                <a:cs typeface="Times New Roman" pitchFamily="18" charset="0"/>
              </a:rPr>
              <a:t> passenger’s </a:t>
            </a:r>
            <a:r>
              <a:rPr lang="en-US" dirty="0">
                <a:latin typeface="Times New Roman" pitchFamily="18" charset="0"/>
                <a:cs typeface="Times New Roman" pitchFamily="18" charset="0"/>
              </a:rPr>
              <a:t>injuries are not life threatening, you </a:t>
            </a:r>
            <a:r>
              <a:rPr lang="en-US" dirty="0" smtClean="0">
                <a:latin typeface="Times New Roman" pitchFamily="18" charset="0"/>
                <a:cs typeface="Times New Roman" pitchFamily="18" charset="0"/>
              </a:rPr>
              <a:t>should focus </a:t>
            </a:r>
            <a:r>
              <a:rPr lang="en-US" dirty="0">
                <a:latin typeface="Times New Roman" pitchFamily="18" charset="0"/>
                <a:cs typeface="Times New Roman" pitchFamily="18" charset="0"/>
              </a:rPr>
              <a:t>your immediate attention </a:t>
            </a:r>
            <a:r>
              <a:rPr lang="en-US" dirty="0" smtClean="0">
                <a:latin typeface="Times New Roman" pitchFamily="18" charset="0"/>
                <a:cs typeface="Times New Roman" pitchFamily="18" charset="0"/>
              </a:rPr>
              <a:t>on moving </a:t>
            </a:r>
            <a:r>
              <a:rPr lang="en-US" dirty="0">
                <a:latin typeface="Times New Roman" pitchFamily="18" charset="0"/>
                <a:cs typeface="Times New Roman" pitchFamily="18" charset="0"/>
              </a:rPr>
              <a:t>your vessel out of the way of </a:t>
            </a:r>
            <a:r>
              <a:rPr lang="en-US" dirty="0" smtClean="0">
                <a:latin typeface="Times New Roman" pitchFamily="18" charset="0"/>
                <a:cs typeface="Times New Roman" pitchFamily="18" charset="0"/>
              </a:rPr>
              <a:t>a large </a:t>
            </a:r>
            <a:r>
              <a:rPr lang="en-US" dirty="0">
                <a:latin typeface="Times New Roman" pitchFamily="18" charset="0"/>
                <a:cs typeface="Times New Roman" pitchFamily="18" charset="0"/>
              </a:rPr>
              <a:t>oncoming </a:t>
            </a:r>
            <a:r>
              <a:rPr lang="en-US" dirty="0" smtClean="0">
                <a:latin typeface="Times New Roman" pitchFamily="18" charset="0"/>
                <a:cs typeface="Times New Roman" pitchFamily="18" charset="0"/>
              </a:rPr>
              <a:t>merchant ship, </a:t>
            </a:r>
            <a:r>
              <a:rPr lang="en-US" dirty="0">
                <a:latin typeface="Times New Roman" pitchFamily="18" charset="0"/>
                <a:cs typeface="Times New Roman" pitchFamily="18" charset="0"/>
              </a:rPr>
              <a:t>etc</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It may not be your first priority, but you should get pictures of the accident if possible.  These will help accident investigators and may prove useful for insurance purposes and/or possible litigation.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47</a:t>
            </a:fld>
            <a:endParaRPr lang="en-US" dirty="0"/>
          </a:p>
        </p:txBody>
      </p:sp>
    </p:spTree>
    <p:extLst>
      <p:ext uri="{BB962C8B-B14F-4D97-AF65-F5344CB8AC3E}">
        <p14:creationId xmlns:p14="http://schemas.microsoft.com/office/powerpoint/2010/main" val="2837636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latin typeface="Times New Roman" pitchFamily="18" charset="0"/>
                <a:cs typeface="Times New Roman" pitchFamily="18" charset="0"/>
              </a:rPr>
              <a:t>Keokuk, Iowa - - Auxiliary Facility assists Missouri Water Patrol and local fire department with radio communications and controlling the area around a burning 47 foot vessel</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Photo source </a:t>
            </a:r>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cgvi.uscg.mil/media/main.php?g2_itemId=846583</a:t>
            </a:r>
            <a:r>
              <a:rPr lang="en-US" dirty="0" smtClean="0">
                <a:latin typeface="Times New Roman" pitchFamily="18" charset="0"/>
                <a:cs typeface="Times New Roman" pitchFamily="18" charset="0"/>
              </a:rPr>
              <a:t>.  As </a:t>
            </a:r>
            <a:r>
              <a:rPr lang="en-US" dirty="0">
                <a:latin typeface="Times New Roman" pitchFamily="18" charset="0"/>
                <a:cs typeface="Times New Roman" pitchFamily="18" charset="0"/>
              </a:rPr>
              <a:t>noted earlier: Perhaps surprisingly, fires are not a major cause of accidents, fatalities, or injuries in recreational boat accidents, accounting for (2012 data) 5.8% of accidents, 0.76% of fatalities, and 3.3% of injuries.  Nonetheless, everyone aboard should know where the fire extinguishers are and how to use them</a:t>
            </a:r>
            <a:r>
              <a:rPr lang="en-US" dirty="0" smtClean="0">
                <a:latin typeface="Times New Roman" pitchFamily="18" charset="0"/>
                <a:cs typeface="Times New Roman" pitchFamily="18" charset="0"/>
              </a:rPr>
              <a:t>.  Fire may be infrequent, but it is serious when it does occur.  You can’t simply step out of the burning boat and walk home.  Nonetheless, resources are available and fires can sometimes be extinguished—particularly if caught early.  By the time it gets to the size shown in this picture it’s simply a matter of taking the occupants off the boat and keeping other vessels out of the way.  </a:t>
            </a:r>
            <a:endParaRPr lang="en-US" dirty="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48</a:t>
            </a:fld>
            <a:endParaRPr lang="en-US" dirty="0"/>
          </a:p>
        </p:txBody>
      </p:sp>
    </p:spTree>
    <p:extLst>
      <p:ext uri="{BB962C8B-B14F-4D97-AF65-F5344CB8AC3E}">
        <p14:creationId xmlns:p14="http://schemas.microsoft.com/office/powerpoint/2010/main" val="11982078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This is covered in detail in the Boat Crew and </a:t>
            </a:r>
            <a:r>
              <a:rPr lang="en-US" dirty="0">
                <a:latin typeface="Times New Roman" pitchFamily="18" charset="0"/>
                <a:cs typeface="Times New Roman" pitchFamily="18" charset="0"/>
              </a:rPr>
              <a:t>Seamanship Manual (</a:t>
            </a:r>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www.uscg.mil/directives/cim/16000-16999/cim_16114_5c.pdf</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49</a:t>
            </a:fld>
            <a:endParaRPr lang="en-US" dirty="0"/>
          </a:p>
        </p:txBody>
      </p:sp>
    </p:spTree>
    <p:extLst>
      <p:ext uri="{BB962C8B-B14F-4D97-AF65-F5344CB8AC3E}">
        <p14:creationId xmlns:p14="http://schemas.microsoft.com/office/powerpoint/2010/main" val="645449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50</a:t>
            </a:fld>
            <a:endParaRPr lang="en-US" dirty="0"/>
          </a:p>
        </p:txBody>
      </p:sp>
    </p:spTree>
    <p:extLst>
      <p:ext uri="{BB962C8B-B14F-4D97-AF65-F5344CB8AC3E}">
        <p14:creationId xmlns:p14="http://schemas.microsoft.com/office/powerpoint/2010/main" val="268301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43400"/>
            <a:ext cx="6096000" cy="4419600"/>
          </a:xfrm>
        </p:spPr>
        <p:txBody>
          <a:bodyPr/>
          <a:lstStyle/>
          <a:p>
            <a:pPr algn="just"/>
            <a:r>
              <a:rPr lang="en-US" sz="1050" dirty="0" smtClean="0">
                <a:latin typeface="Times New Roman" pitchFamily="18" charset="0"/>
                <a:cs typeface="Times New Roman" pitchFamily="18" charset="0"/>
              </a:rPr>
              <a:t>These are the principal circumstances that might require non-operators to assume command.  Here are excerpts from four cases in the boating accident report database:</a:t>
            </a:r>
          </a:p>
          <a:p>
            <a:pPr algn="just"/>
            <a:r>
              <a:rPr lang="en-US" sz="1050" b="1" dirty="0" smtClean="0">
                <a:latin typeface="Times New Roman" pitchFamily="18" charset="0"/>
                <a:cs typeface="Times New Roman" pitchFamily="18" charset="0"/>
              </a:rPr>
              <a:t>WI-2012-0097: </a:t>
            </a:r>
            <a:r>
              <a:rPr lang="en-US" sz="1050" dirty="0" smtClean="0">
                <a:latin typeface="Times New Roman" pitchFamily="18" charset="0"/>
                <a:cs typeface="Times New Roman" pitchFamily="18" charset="0"/>
              </a:rPr>
              <a:t>After drinking heavily throughout the day, the boat operator-victim was sitting on the stern, and operating his boat at slow no wake speed, when he fell overboard. One passenger jumped into the lake to help while the remaining two passengers remained aboard. One passenger turned the engine off shortly after the operator fell overboard. No one aboard knew how to start the motor. They used paddles to move the boat back to location of second subject who had been searching for the victim. After retrieving second subject, the passengers paddled the boat to a nearby dock.  The operator drowned. </a:t>
            </a:r>
          </a:p>
          <a:p>
            <a:pPr algn="just"/>
            <a:r>
              <a:rPr lang="en-US" sz="1050" b="1" dirty="0" smtClean="0">
                <a:latin typeface="Times New Roman" pitchFamily="18" charset="0"/>
                <a:cs typeface="Times New Roman" pitchFamily="18" charset="0"/>
              </a:rPr>
              <a:t>2009-CO-0020:</a:t>
            </a:r>
            <a:r>
              <a:rPr lang="en-US" sz="1050" dirty="0" smtClean="0">
                <a:latin typeface="Times New Roman" pitchFamily="18" charset="0"/>
                <a:cs typeface="Times New Roman" pitchFamily="18" charset="0"/>
              </a:rPr>
              <a:t> Vessel was running on a trolling motor when victim jumped overboard to retrieve a lost fishing rod without a pfd.  Passenger did not know how to operate vessel back to victim.  Victim had drowned before anyone could respond to his location. </a:t>
            </a:r>
          </a:p>
          <a:p>
            <a:pPr algn="just"/>
            <a:r>
              <a:rPr lang="en-US" sz="1050" b="1" dirty="0" smtClean="0">
                <a:latin typeface="Times New Roman" pitchFamily="18" charset="0"/>
                <a:cs typeface="Times New Roman" pitchFamily="18" charset="0"/>
              </a:rPr>
              <a:t>OH-2010-0096:</a:t>
            </a:r>
            <a:r>
              <a:rPr lang="en-US" sz="1050" dirty="0" smtClean="0">
                <a:latin typeface="Times New Roman" pitchFamily="18" charset="0"/>
                <a:cs typeface="Times New Roman" pitchFamily="18" charset="0"/>
              </a:rPr>
              <a:t> The operator </a:t>
            </a:r>
            <a:r>
              <a:rPr lang="en-US" sz="1050" dirty="0">
                <a:latin typeface="Times New Roman" pitchFamily="18" charset="0"/>
                <a:cs typeface="Times New Roman" pitchFamily="18" charset="0"/>
              </a:rPr>
              <a:t>of </a:t>
            </a:r>
            <a:r>
              <a:rPr lang="en-US" sz="1050" dirty="0" smtClean="0">
                <a:latin typeface="Times New Roman" pitchFamily="18" charset="0"/>
                <a:cs typeface="Times New Roman" pitchFamily="18" charset="0"/>
              </a:rPr>
              <a:t>the vessel </a:t>
            </a:r>
            <a:r>
              <a:rPr lang="en-US" sz="1050" dirty="0">
                <a:latin typeface="Times New Roman" pitchFamily="18" charset="0"/>
                <a:cs typeface="Times New Roman" pitchFamily="18" charset="0"/>
              </a:rPr>
              <a:t>with two additional persons on </a:t>
            </a:r>
            <a:r>
              <a:rPr lang="en-US" sz="1050" dirty="0" smtClean="0">
                <a:latin typeface="Times New Roman" pitchFamily="18" charset="0"/>
                <a:cs typeface="Times New Roman" pitchFamily="18" charset="0"/>
              </a:rPr>
              <a:t>board </a:t>
            </a:r>
            <a:r>
              <a:rPr lang="en-US" sz="1050" dirty="0">
                <a:latin typeface="Times New Roman" pitchFamily="18" charset="0"/>
                <a:cs typeface="Times New Roman" pitchFamily="18" charset="0"/>
              </a:rPr>
              <a:t>was forced to use its auxiliary engine due to choppy waters near Port Clinton.  The line from the jib sail then accidentally wrapped around the prop.  The </a:t>
            </a:r>
            <a:r>
              <a:rPr lang="en-US" sz="1050" dirty="0" smtClean="0">
                <a:latin typeface="Times New Roman" pitchFamily="18" charset="0"/>
                <a:cs typeface="Times New Roman" pitchFamily="18" charset="0"/>
              </a:rPr>
              <a:t>operator </a:t>
            </a:r>
            <a:r>
              <a:rPr lang="en-US" sz="1050" dirty="0">
                <a:latin typeface="Times New Roman" pitchFamily="18" charset="0"/>
                <a:cs typeface="Times New Roman" pitchFamily="18" charset="0"/>
              </a:rPr>
              <a:t>entered the water to attempt to cut the line, however </a:t>
            </a:r>
            <a:r>
              <a:rPr lang="en-US" sz="1050" dirty="0" smtClean="0">
                <a:latin typeface="Times New Roman" pitchFamily="18" charset="0"/>
                <a:cs typeface="Times New Roman" pitchFamily="18" charset="0"/>
              </a:rPr>
              <a:t>the vessel </a:t>
            </a:r>
            <a:r>
              <a:rPr lang="en-US" sz="1050" dirty="0">
                <a:latin typeface="Times New Roman" pitchFamily="18" charset="0"/>
                <a:cs typeface="Times New Roman" pitchFamily="18" charset="0"/>
              </a:rPr>
              <a:t>drifted away from him in the rough water.  The </a:t>
            </a:r>
            <a:r>
              <a:rPr lang="en-US" sz="1050" dirty="0" smtClean="0">
                <a:latin typeface="Times New Roman" pitchFamily="18" charset="0"/>
                <a:cs typeface="Times New Roman" pitchFamily="18" charset="0"/>
              </a:rPr>
              <a:t>occupants </a:t>
            </a:r>
            <a:r>
              <a:rPr lang="en-US" sz="1050" dirty="0">
                <a:latin typeface="Times New Roman" pitchFamily="18" charset="0"/>
                <a:cs typeface="Times New Roman" pitchFamily="18" charset="0"/>
              </a:rPr>
              <a:t>still aboard </a:t>
            </a:r>
            <a:r>
              <a:rPr lang="en-US" sz="1050" dirty="0" smtClean="0">
                <a:latin typeface="Times New Roman" pitchFamily="18" charset="0"/>
                <a:cs typeface="Times New Roman" pitchFamily="18" charset="0"/>
              </a:rPr>
              <a:t>the vessel </a:t>
            </a:r>
            <a:r>
              <a:rPr lang="en-US" sz="1050" dirty="0">
                <a:latin typeface="Times New Roman" pitchFamily="18" charset="0"/>
                <a:cs typeface="Times New Roman" pitchFamily="18" charset="0"/>
              </a:rPr>
              <a:t>did not know how to operate </a:t>
            </a:r>
            <a:r>
              <a:rPr lang="en-US" sz="1050" dirty="0" smtClean="0">
                <a:latin typeface="Times New Roman" pitchFamily="18" charset="0"/>
                <a:cs typeface="Times New Roman" pitchFamily="18" charset="0"/>
              </a:rPr>
              <a:t>it </a:t>
            </a:r>
            <a:r>
              <a:rPr lang="en-US" sz="1050" dirty="0">
                <a:latin typeface="Times New Roman" pitchFamily="18" charset="0"/>
                <a:cs typeface="Times New Roman" pitchFamily="18" charset="0"/>
              </a:rPr>
              <a:t>and were unable to assist the </a:t>
            </a:r>
            <a:r>
              <a:rPr lang="en-US" sz="1050" dirty="0" smtClean="0">
                <a:latin typeface="Times New Roman" pitchFamily="18" charset="0"/>
                <a:cs typeface="Times New Roman" pitchFamily="18" charset="0"/>
              </a:rPr>
              <a:t>operator</a:t>
            </a:r>
            <a:r>
              <a:rPr lang="en-US" sz="1050" dirty="0">
                <a:latin typeface="Times New Roman" pitchFamily="18" charset="0"/>
                <a:cs typeface="Times New Roman" pitchFamily="18" charset="0"/>
              </a:rPr>
              <a:t>.  The </a:t>
            </a:r>
            <a:r>
              <a:rPr lang="en-US" sz="1050" dirty="0" smtClean="0">
                <a:latin typeface="Times New Roman" pitchFamily="18" charset="0"/>
                <a:cs typeface="Times New Roman" pitchFamily="18" charset="0"/>
              </a:rPr>
              <a:t>operator/victim </a:t>
            </a:r>
            <a:r>
              <a:rPr lang="en-US" sz="1050" dirty="0">
                <a:latin typeface="Times New Roman" pitchFamily="18" charset="0"/>
                <a:cs typeface="Times New Roman" pitchFamily="18" charset="0"/>
              </a:rPr>
              <a:t>went under shortly thereafter and did not resurface.  A search for the Victim was unsuccessful.  The Victim's body was recovered on July 26, 2010. </a:t>
            </a:r>
            <a:endParaRPr lang="en-US" sz="1050" dirty="0" smtClean="0">
              <a:latin typeface="Times New Roman" pitchFamily="18" charset="0"/>
              <a:cs typeface="Times New Roman" pitchFamily="18" charset="0"/>
            </a:endParaRPr>
          </a:p>
          <a:p>
            <a:pPr algn="just"/>
            <a:r>
              <a:rPr lang="en-US" sz="1050" b="1" dirty="0" smtClean="0">
                <a:latin typeface="Times New Roman" pitchFamily="18" charset="0"/>
                <a:cs typeface="Times New Roman" pitchFamily="18" charset="0"/>
              </a:rPr>
              <a:t>2007-MT-0016:</a:t>
            </a:r>
            <a:r>
              <a:rPr lang="en-US" sz="1050" dirty="0" smtClean="0">
                <a:latin typeface="Times New Roman" pitchFamily="18" charset="0"/>
                <a:cs typeface="Times New Roman" pitchFamily="18" charset="0"/>
              </a:rPr>
              <a:t> Operator </a:t>
            </a:r>
            <a:r>
              <a:rPr lang="en-US" sz="1050" dirty="0">
                <a:latin typeface="Times New Roman" pitchFamily="18" charset="0"/>
                <a:cs typeface="Times New Roman" pitchFamily="18" charset="0"/>
              </a:rPr>
              <a:t>and 2 passengers in vessel were cruising downstream on the Flathead River when they encountered a wake left from another boat traveling in the opposite direction approx. 30-60 seconds prior.  When they hit the wake, it caused the boat to bounce and turn in a sharp circle to the right.  The operator and adult female </a:t>
            </a:r>
            <a:r>
              <a:rPr lang="en-US" sz="1050" dirty="0" smtClean="0">
                <a:latin typeface="Times New Roman" pitchFamily="18" charset="0"/>
                <a:cs typeface="Times New Roman" pitchFamily="18" charset="0"/>
              </a:rPr>
              <a:t>passenger </a:t>
            </a:r>
            <a:r>
              <a:rPr lang="en-US" sz="1050" dirty="0">
                <a:latin typeface="Times New Roman" pitchFamily="18" charset="0"/>
                <a:cs typeface="Times New Roman" pitchFamily="18" charset="0"/>
              </a:rPr>
              <a:t>were ejected from the boat leaving an 11 year old female passenger in the boat while it drove around in circles.  </a:t>
            </a:r>
            <a:r>
              <a:rPr lang="en-US" sz="1050" dirty="0" smtClean="0">
                <a:latin typeface="Times New Roman" pitchFamily="18" charset="0"/>
                <a:cs typeface="Times New Roman" pitchFamily="18" charset="0"/>
              </a:rPr>
              <a:t>The operator </a:t>
            </a:r>
            <a:r>
              <a:rPr lang="en-US" sz="1050" dirty="0">
                <a:latin typeface="Times New Roman" pitchFamily="18" charset="0"/>
                <a:cs typeface="Times New Roman" pitchFamily="18" charset="0"/>
              </a:rPr>
              <a:t>swam to the unconscious female and </a:t>
            </a:r>
            <a:r>
              <a:rPr lang="en-US" sz="1050" dirty="0" smtClean="0">
                <a:latin typeface="Times New Roman" pitchFamily="18" charset="0"/>
                <a:cs typeface="Times New Roman" pitchFamily="18" charset="0"/>
              </a:rPr>
              <a:t>attempted to revive her.  </a:t>
            </a:r>
            <a:r>
              <a:rPr lang="en-US" sz="1050" dirty="0">
                <a:latin typeface="Times New Roman" pitchFamily="18" charset="0"/>
                <a:cs typeface="Times New Roman" pitchFamily="18" charset="0"/>
              </a:rPr>
              <a:t>He yelled at the 11 year old passenger to shut the boat </a:t>
            </a:r>
            <a:r>
              <a:rPr lang="en-US" sz="1050" dirty="0" smtClean="0">
                <a:latin typeface="Times New Roman" pitchFamily="18" charset="0"/>
                <a:cs typeface="Times New Roman" pitchFamily="18" charset="0"/>
              </a:rPr>
              <a:t>down, </a:t>
            </a:r>
            <a:r>
              <a:rPr lang="en-US" sz="1050" dirty="0">
                <a:latin typeface="Times New Roman" pitchFamily="18" charset="0"/>
                <a:cs typeface="Times New Roman" pitchFamily="18" charset="0"/>
              </a:rPr>
              <a:t>which she did not know how to </a:t>
            </a:r>
            <a:r>
              <a:rPr lang="en-US" sz="1050" dirty="0" smtClean="0">
                <a:latin typeface="Times New Roman" pitchFamily="18" charset="0"/>
                <a:cs typeface="Times New Roman" pitchFamily="18" charset="0"/>
              </a:rPr>
              <a:t>do, </a:t>
            </a:r>
            <a:r>
              <a:rPr lang="en-US" sz="1050" dirty="0">
                <a:latin typeface="Times New Roman" pitchFamily="18" charset="0"/>
                <a:cs typeface="Times New Roman" pitchFamily="18" charset="0"/>
              </a:rPr>
              <a:t>but she finally got </a:t>
            </a:r>
            <a:r>
              <a:rPr lang="en-US" sz="1050" dirty="0" smtClean="0">
                <a:latin typeface="Times New Roman" pitchFamily="18" charset="0"/>
                <a:cs typeface="Times New Roman" pitchFamily="18" charset="0"/>
              </a:rPr>
              <a:t>the boat stopped</a:t>
            </a:r>
            <a:r>
              <a:rPr lang="en-US" sz="1050" dirty="0">
                <a:latin typeface="Times New Roman" pitchFamily="18" charset="0"/>
                <a:cs typeface="Times New Roman" pitchFamily="18" charset="0"/>
              </a:rPr>
              <a:t>.  With the help of another boat that came by several </a:t>
            </a:r>
            <a:r>
              <a:rPr lang="en-US" sz="1050" dirty="0" smtClean="0">
                <a:latin typeface="Times New Roman" pitchFamily="18" charset="0"/>
                <a:cs typeface="Times New Roman" pitchFamily="18" charset="0"/>
              </a:rPr>
              <a:t>minutes </a:t>
            </a:r>
            <a:r>
              <a:rPr lang="en-US" sz="1050" dirty="0">
                <a:latin typeface="Times New Roman" pitchFamily="18" charset="0"/>
                <a:cs typeface="Times New Roman" pitchFamily="18" charset="0"/>
              </a:rPr>
              <a:t>later, they </a:t>
            </a:r>
            <a:r>
              <a:rPr lang="en-US" sz="1050" dirty="0" smtClean="0">
                <a:latin typeface="Times New Roman" pitchFamily="18" charset="0"/>
                <a:cs typeface="Times New Roman" pitchFamily="18" charset="0"/>
              </a:rPr>
              <a:t>were </a:t>
            </a:r>
            <a:r>
              <a:rPr lang="en-US" sz="1050" dirty="0">
                <a:latin typeface="Times New Roman" pitchFamily="18" charset="0"/>
                <a:cs typeface="Times New Roman" pitchFamily="18" charset="0"/>
              </a:rPr>
              <a:t>able to pick up the two people in the water and return to shore.  Upon being ejected, the adult female passenger was struck by the prop causing severe lacerations and fractures to the arm and skull.  </a:t>
            </a:r>
          </a:p>
          <a:p>
            <a:endParaRPr lang="en-US" sz="1050" dirty="0">
              <a:latin typeface="Times New Roman" pitchFamily="18" charset="0"/>
              <a:cs typeface="Times New Roman" pitchFamily="18" charset="0"/>
            </a:endParaRPr>
          </a:p>
          <a:p>
            <a:endParaRPr lang="en-US" sz="105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5</a:t>
            </a:fld>
            <a:endParaRPr lang="en-US" dirty="0"/>
          </a:p>
        </p:txBody>
      </p:sp>
    </p:spTree>
    <p:extLst>
      <p:ext uri="{BB962C8B-B14F-4D97-AF65-F5344CB8AC3E}">
        <p14:creationId xmlns:p14="http://schemas.microsoft.com/office/powerpoint/2010/main" val="19102626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51</a:t>
            </a:fld>
            <a:endParaRPr lang="en-US" dirty="0"/>
          </a:p>
        </p:txBody>
      </p:sp>
    </p:spTree>
    <p:extLst>
      <p:ext uri="{BB962C8B-B14F-4D97-AF65-F5344CB8AC3E}">
        <p14:creationId xmlns:p14="http://schemas.microsoft.com/office/powerpoint/2010/main" val="94469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This photograph illustrates a case where further fire fighting efforts are not likely to succeed.  Staying on board would be foolish in this case.</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52</a:t>
            </a:fld>
            <a:endParaRPr lang="en-US" dirty="0"/>
          </a:p>
        </p:txBody>
      </p:sp>
    </p:spTree>
    <p:extLst>
      <p:ext uri="{BB962C8B-B14F-4D97-AF65-F5344CB8AC3E}">
        <p14:creationId xmlns:p14="http://schemas.microsoft.com/office/powerpoint/2010/main" val="2366769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This can  be covered quickly.  Each State has its own reporting requirements and the time frames for notification vary with the severity of the accident.  Details </a:t>
            </a:r>
            <a:r>
              <a:rPr lang="en-US" dirty="0">
                <a:latin typeface="Times New Roman" pitchFamily="18" charset="0"/>
                <a:cs typeface="Times New Roman" pitchFamily="18" charset="0"/>
              </a:rPr>
              <a:t>are available at </a:t>
            </a:r>
            <a:r>
              <a:rPr lang="en-US" dirty="0">
                <a:latin typeface="Times New Roman" pitchFamily="18" charset="0"/>
                <a:cs typeface="Times New Roman" pitchFamily="18" charset="0"/>
                <a:hlinkClick r:id="rId3"/>
              </a:rPr>
              <a:t>http://</a:t>
            </a:r>
            <a:r>
              <a:rPr lang="en-US" dirty="0" smtClean="0">
                <a:latin typeface="Times New Roman" pitchFamily="18" charset="0"/>
                <a:cs typeface="Times New Roman" pitchFamily="18" charset="0"/>
                <a:hlinkClick r:id="rId3"/>
              </a:rPr>
              <a:t>www.uscgboating.org/safety/accident_reporting.aspx</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53</a:t>
            </a:fld>
            <a:endParaRPr lang="en-US" dirty="0"/>
          </a:p>
        </p:txBody>
      </p:sp>
    </p:spTree>
    <p:extLst>
      <p:ext uri="{BB962C8B-B14F-4D97-AF65-F5344CB8AC3E}">
        <p14:creationId xmlns:p14="http://schemas.microsoft.com/office/powerpoint/2010/main" val="2919796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54</a:t>
            </a:fld>
            <a:endParaRPr lang="en-US" dirty="0"/>
          </a:p>
        </p:txBody>
      </p:sp>
    </p:spTree>
    <p:extLst>
      <p:ext uri="{BB962C8B-B14F-4D97-AF65-F5344CB8AC3E}">
        <p14:creationId xmlns:p14="http://schemas.microsoft.com/office/powerpoint/2010/main" val="1838746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This is a useful slide to review the key steps in response.  Ask the students to provide a brief discussion of each of the steps as a review.</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55</a:t>
            </a:fld>
            <a:endParaRPr lang="en-US" dirty="0"/>
          </a:p>
        </p:txBody>
      </p:sp>
    </p:spTree>
    <p:extLst>
      <p:ext uri="{BB962C8B-B14F-4D97-AF65-F5344CB8AC3E}">
        <p14:creationId xmlns:p14="http://schemas.microsoft.com/office/powerpoint/2010/main" val="2573096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 skills you learn in preparing for this possible emergency will also make you a better first mate or co-pilot.</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56</a:t>
            </a:fld>
            <a:endParaRPr lang="en-US" dirty="0"/>
          </a:p>
        </p:txBody>
      </p:sp>
    </p:spTree>
    <p:extLst>
      <p:ext uri="{BB962C8B-B14F-4D97-AF65-F5344CB8AC3E}">
        <p14:creationId xmlns:p14="http://schemas.microsoft.com/office/powerpoint/2010/main" val="20304998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Some people are reluctant to learn from their ‘significant other’ (SO) or other family members.  And, just because someone knows how to operate a boat does not mean that they know how to teach others how to operate a boat.  Fear that you may damage the boat may keep you from learning.  A practical suggestion is to find someone else to teach you.  There are numerous schools that will provide on the water training—an option you might consider.</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57</a:t>
            </a:fld>
            <a:endParaRPr lang="en-US" dirty="0"/>
          </a:p>
        </p:txBody>
      </p:sp>
    </p:spTree>
    <p:extLst>
      <p:ext uri="{BB962C8B-B14F-4D97-AF65-F5344CB8AC3E}">
        <p14:creationId xmlns:p14="http://schemas.microsoft.com/office/powerpoint/2010/main" val="14709311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F0750F-682D-45FE-8549-CB8314B96528}" type="slidenum">
              <a:rPr lang="en-US" smtClean="0"/>
              <a:t>58</a:t>
            </a:fld>
            <a:endParaRPr lang="en-US" dirty="0"/>
          </a:p>
        </p:txBody>
      </p:sp>
    </p:spTree>
    <p:extLst>
      <p:ext uri="{BB962C8B-B14F-4D97-AF65-F5344CB8AC3E}">
        <p14:creationId xmlns:p14="http://schemas.microsoft.com/office/powerpoint/2010/main" val="293883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 complete </a:t>
            </a:r>
            <a:r>
              <a:rPr lang="en-US" i="1" dirty="0" smtClean="0">
                <a:latin typeface="Times New Roman" pitchFamily="18" charset="0"/>
                <a:cs typeface="Times New Roman" pitchFamily="18" charset="0"/>
              </a:rPr>
              <a:t>Marine Accident Investigation Branch </a:t>
            </a:r>
            <a:r>
              <a:rPr lang="en-US" dirty="0" smtClean="0">
                <a:latin typeface="Times New Roman" pitchFamily="18" charset="0"/>
                <a:cs typeface="Times New Roman" pitchFamily="18" charset="0"/>
              </a:rPr>
              <a:t>(MAIB) [the UK equivalent of the US NTSB] report on this case is available from </a:t>
            </a:r>
            <a:r>
              <a:rPr lang="en-US" dirty="0" smtClean="0">
                <a:latin typeface="Times New Roman" pitchFamily="18" charset="0"/>
                <a:cs typeface="Times New Roman" pitchFamily="18" charset="0"/>
                <a:hlinkClick r:id="rId3"/>
              </a:rPr>
              <a:t>http://www.maib.gov.uk/cms_resources.cfm?file=/LionReport.pdf</a:t>
            </a:r>
            <a:r>
              <a:rPr lang="en-US" dirty="0" smtClean="0">
                <a:latin typeface="Times New Roman" pitchFamily="18" charset="0"/>
                <a:cs typeface="Times New Roman" pitchFamily="18" charset="0"/>
              </a:rPr>
              <a:t>.  This case is relevant because it underscores the need for the skipper to nominate a “relief skipper” in the event that he/she is incapacitated.  In this case valuable time was lost after the skipper fell overboard because no one knew who was in charge.  This should be a normal part  the pre-underway briefing.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6</a:t>
            </a:fld>
            <a:endParaRPr lang="en-US" dirty="0"/>
          </a:p>
        </p:txBody>
      </p:sp>
    </p:spTree>
    <p:extLst>
      <p:ext uri="{BB962C8B-B14F-4D97-AF65-F5344CB8AC3E}">
        <p14:creationId xmlns:p14="http://schemas.microsoft.com/office/powerpoint/2010/main" val="3750968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A news article on this case is available at </a:t>
            </a:r>
            <a:r>
              <a:rPr lang="en-US" dirty="0" smtClean="0">
                <a:latin typeface="Times New Roman" pitchFamily="18" charset="0"/>
                <a:cs typeface="Times New Roman" pitchFamily="18" charset="0"/>
                <a:hlinkClick r:id="rId3"/>
              </a:rPr>
              <a:t>http://juneauempire.com/stories/082701/Loc_skipper.shtml</a:t>
            </a:r>
            <a:r>
              <a:rPr lang="en-US" dirty="0" smtClean="0">
                <a:latin typeface="Times New Roman" pitchFamily="18" charset="0"/>
                <a:cs typeface="Times New Roman" pitchFamily="18" charset="0"/>
              </a:rPr>
              <a:t>.  In this case the crew lost situational awareness because they were preoccupied with trying to assist the skipper.  This preoccupation meant that the crew lost situational awareness; no one paid attention to the fact that the ship was in danger of running aground.  In the end, the vessel was able to be refloated without damage, but had the coast been rocky the vessel (and other lives) might have been lost as well.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7</a:t>
            </a:fld>
            <a:endParaRPr lang="en-US" dirty="0"/>
          </a:p>
        </p:txBody>
      </p:sp>
    </p:spTree>
    <p:extLst>
      <p:ext uri="{BB962C8B-B14F-4D97-AF65-F5344CB8AC3E}">
        <p14:creationId xmlns:p14="http://schemas.microsoft.com/office/powerpoint/2010/main" val="62348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These are illustrative questions to ask of the students</a:t>
            </a:r>
            <a:r>
              <a:rPr lang="en-US" baseline="0" dirty="0" smtClean="0">
                <a:latin typeface="Times New Roman" pitchFamily="18" charset="0"/>
                <a:cs typeface="Times New Roman" pitchFamily="18" charset="0"/>
              </a:rPr>
              <a:t>.  This is not an exhaustive list of questions; it is intended to stimulate thought and discussion.  The photo source is the US Coast Guard (</a:t>
            </a:r>
            <a:r>
              <a:rPr lang="en-US" baseline="0" dirty="0" smtClean="0">
                <a:latin typeface="Times New Roman" pitchFamily="18" charset="0"/>
                <a:cs typeface="Times New Roman" pitchFamily="18" charset="0"/>
                <a:hlinkClick r:id="rId3"/>
              </a:rPr>
              <a:t>http://www.uscgboating.org/assets/gallery/image/original/03_05_1_2A_0099.JPG</a:t>
            </a:r>
            <a:r>
              <a:rPr lang="en-US" baseline="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baseline="0"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8</a:t>
            </a:fld>
            <a:endParaRPr lang="en-US" dirty="0"/>
          </a:p>
        </p:txBody>
      </p:sp>
    </p:spTree>
    <p:extLst>
      <p:ext uri="{BB962C8B-B14F-4D97-AF65-F5344CB8AC3E}">
        <p14:creationId xmlns:p14="http://schemas.microsoft.com/office/powerpoint/2010/main" val="4122906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latin typeface="Times New Roman" pitchFamily="18" charset="0"/>
                <a:cs typeface="Times New Roman" pitchFamily="18" charset="0"/>
              </a:rPr>
              <a:t>This continues the first list of questions.  It also identifies the topics to be covered in the class.</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F0750F-682D-45FE-8549-CB8314B96528}" type="slidenum">
              <a:rPr lang="en-US" smtClean="0"/>
              <a:t>9</a:t>
            </a:fld>
            <a:endParaRPr lang="en-US" dirty="0"/>
          </a:p>
        </p:txBody>
      </p:sp>
    </p:spTree>
    <p:extLst>
      <p:ext uri="{BB962C8B-B14F-4D97-AF65-F5344CB8AC3E}">
        <p14:creationId xmlns:p14="http://schemas.microsoft.com/office/powerpoint/2010/main" val="2900841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4488" y="300038"/>
            <a:ext cx="8455025" cy="1128712"/>
          </a:xfrm>
          <a:effectLst>
            <a:outerShdw dist="35921" dir="2700000" algn="ctr" rotWithShape="0">
              <a:srgbClr val="FFFFFF"/>
            </a:outerShdw>
          </a:effectLst>
        </p:spPr>
        <p:txBody>
          <a:bodyPr/>
          <a:lstStyle>
            <a:lvl1pPr algn="l">
              <a:defRPr sz="4600" i="1">
                <a:solidFill>
                  <a:srgbClr val="000000"/>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344488" y="1436688"/>
            <a:ext cx="6400800" cy="544512"/>
          </a:xfrm>
          <a:effectLst>
            <a:outerShdw dist="17961" dir="2700000" algn="ctr" rotWithShape="0">
              <a:srgbClr val="FFFFFF"/>
            </a:outerShdw>
          </a:effectLst>
        </p:spPr>
        <p:txBody>
          <a:bodyPr/>
          <a:lstStyle>
            <a:lvl1pPr marL="0" indent="0">
              <a:buFontTx/>
              <a:buNone/>
              <a:defRPr sz="2400" i="1">
                <a:solidFill>
                  <a:srgbClr val="000000"/>
                </a:solidFill>
              </a:defRPr>
            </a:lvl1pPr>
          </a:lstStyle>
          <a:p>
            <a:pPr lvl="0"/>
            <a:r>
              <a:rPr lang="en-US" noProof="0" smtClean="0"/>
              <a:t>Click to edit Master subtitle style</a:t>
            </a:r>
          </a:p>
        </p:txBody>
      </p:sp>
      <p:sp>
        <p:nvSpPr>
          <p:cNvPr id="3076" name="Rectangle 4"/>
          <p:cNvSpPr>
            <a:spLocks noGrp="1" noChangeArrowheads="1"/>
          </p:cNvSpPr>
          <p:nvPr>
            <p:ph type="dt" sz="half" idx="2"/>
          </p:nvPr>
        </p:nvSpPr>
        <p:spPr/>
        <p:txBody>
          <a:bodyPr/>
          <a:lstStyle>
            <a:lvl1pPr>
              <a:defRPr>
                <a:solidFill>
                  <a:srgbClr val="000000"/>
                </a:solidFill>
              </a:defRPr>
            </a:lvl1pPr>
          </a:lstStyle>
          <a:p>
            <a:fld id="{262BA4E8-04EB-47BE-A7B5-0B3759AC0DF9}" type="datetime1">
              <a:rPr lang="en-US" smtClean="0"/>
              <a:t>9/20/2013</a:t>
            </a:fld>
            <a:endParaRPr lang="en-US" dirty="0"/>
          </a:p>
        </p:txBody>
      </p:sp>
      <p:sp>
        <p:nvSpPr>
          <p:cNvPr id="3077" name="Rectangle 5"/>
          <p:cNvSpPr>
            <a:spLocks noGrp="1" noChangeArrowheads="1"/>
          </p:cNvSpPr>
          <p:nvPr>
            <p:ph type="ftr" sz="quarter" idx="3"/>
          </p:nvPr>
        </p:nvSpPr>
        <p:spPr/>
        <p:txBody>
          <a:bodyPr/>
          <a:lstStyle>
            <a:lvl1pPr>
              <a:defRPr>
                <a:solidFill>
                  <a:srgbClr val="000000"/>
                </a:solidFill>
              </a:defRPr>
            </a:lvl1pPr>
          </a:lstStyle>
          <a:p>
            <a:endParaRPr lang="en-US" dirty="0"/>
          </a:p>
        </p:txBody>
      </p:sp>
      <p:sp>
        <p:nvSpPr>
          <p:cNvPr id="3078" name="Rectangle 6"/>
          <p:cNvSpPr>
            <a:spLocks noGrp="1" noChangeArrowheads="1"/>
          </p:cNvSpPr>
          <p:nvPr>
            <p:ph type="sldNum" sz="quarter" idx="4"/>
          </p:nvPr>
        </p:nvSpPr>
        <p:spPr/>
        <p:txBody>
          <a:bodyPr/>
          <a:lstStyle>
            <a:lvl1pPr>
              <a:defRPr>
                <a:solidFill>
                  <a:srgbClr val="000000"/>
                </a:solidFill>
              </a:defRPr>
            </a:lvl1pPr>
          </a:lstStyle>
          <a:p>
            <a:fld id="{C3C043E3-3138-40E1-A89F-6190E578DD07}"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F8916D5-3904-4589-870E-2A0D0D2A2B6A}" type="datetime1">
              <a:rPr lang="en-US" smtClean="0"/>
              <a:t>9/20/2013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344096348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30213"/>
            <a:ext cx="2057400" cy="5695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30213"/>
            <a:ext cx="6019800" cy="5695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A577B54-32B5-460F-816E-00DC47923526}" type="datetime1">
              <a:rPr lang="en-US" smtClean="0"/>
              <a:t>9/20/2013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3007316123"/>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7B481B6-235E-4B35-BD0B-E638F2A36F8F}" type="datetime1">
              <a:rPr lang="en-US" smtClean="0"/>
              <a:t>9/20/2013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641437621"/>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fld id="{AF47A275-05C1-4116-A948-682D678E9A5D}" type="datetime1">
              <a:rPr lang="en-US" smtClean="0"/>
              <a:t>9/20/2013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3289653332"/>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D9F3014D-2CC6-49FD-B3FD-370CF51F76E6}" type="datetime1">
              <a:rPr lang="en-US" smtClean="0"/>
              <a:t>9/20/2013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205925546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D09FBEC1-68CF-4C85-9C3B-B20E0026F42B}" type="datetime1">
              <a:rPr lang="en-US" smtClean="0"/>
              <a:t>9/20/2013</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2074981500"/>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1CF8918-088F-427B-9F12-D3F70484CF41}" type="datetime1">
              <a:rPr lang="en-US" smtClean="0"/>
              <a:t>9/20/2013</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160184655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8ECA988-CB13-4C7A-A72B-757FB0ED2634}" type="datetime1">
              <a:rPr lang="en-US" smtClean="0"/>
              <a:t>9/20/2013</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1260991262"/>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2D0D48-11C5-47F7-AFA4-261E245917A0}" type="datetime1">
              <a:rPr lang="en-US" smtClean="0"/>
              <a:t>9/20/2013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339618725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D97EEA2-35A7-48D2-991C-49918B0BC057}" type="datetime1">
              <a:rPr lang="en-US" smtClean="0"/>
              <a:t>9/20/2013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3C043E3-3138-40E1-A89F-6190E578DD07}" type="slidenum">
              <a:rPr lang="en-US" smtClean="0"/>
              <a:t>‹#›</a:t>
            </a:fld>
            <a:endParaRPr lang="en-US" dirty="0"/>
          </a:p>
        </p:txBody>
      </p:sp>
    </p:spTree>
    <p:extLst>
      <p:ext uri="{BB962C8B-B14F-4D97-AF65-F5344CB8AC3E}">
        <p14:creationId xmlns:p14="http://schemas.microsoft.com/office/powerpoint/2010/main" val="129477428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30213"/>
            <a:ext cx="8229600" cy="103505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22FC1C6D-ABE6-4E6C-BAD3-FF81DFB46424}" type="datetime1">
              <a:rPr lang="en-US" smtClean="0"/>
              <a:t>9/20/2013</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3C043E3-3138-40E1-A89F-6190E578DD07}" type="slidenum">
              <a:rPr lang="en-US" smtClean="0"/>
              <a:t>‹#›</a:t>
            </a:fld>
            <a:endParaRPr lang="en-US" dirty="0"/>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200" b="0">
          <a:solidFill>
            <a:schemeClr val="tx2"/>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lgn="ctr" rtl="0" eaLnBrk="1" fontAlgn="base" hangingPunct="1">
        <a:spcBef>
          <a:spcPct val="0"/>
        </a:spcBef>
        <a:spcAft>
          <a:spcPct val="0"/>
        </a:spcAft>
        <a:defRPr sz="4200" b="1">
          <a:solidFill>
            <a:schemeClr val="tx2"/>
          </a:solidFill>
          <a:latin typeface="Arial" charset="0"/>
        </a:defRPr>
      </a:lvl2pPr>
      <a:lvl3pPr algn="ctr" rtl="0" eaLnBrk="1" fontAlgn="base" hangingPunct="1">
        <a:spcBef>
          <a:spcPct val="0"/>
        </a:spcBef>
        <a:spcAft>
          <a:spcPct val="0"/>
        </a:spcAft>
        <a:defRPr sz="4200" b="1">
          <a:solidFill>
            <a:schemeClr val="tx2"/>
          </a:solidFill>
          <a:latin typeface="Arial" charset="0"/>
        </a:defRPr>
      </a:lvl3pPr>
      <a:lvl4pPr algn="ctr" rtl="0" eaLnBrk="1" fontAlgn="base" hangingPunct="1">
        <a:spcBef>
          <a:spcPct val="0"/>
        </a:spcBef>
        <a:spcAft>
          <a:spcPct val="0"/>
        </a:spcAft>
        <a:defRPr sz="4200" b="1">
          <a:solidFill>
            <a:schemeClr val="tx2"/>
          </a:solidFill>
          <a:latin typeface="Arial" charset="0"/>
        </a:defRPr>
      </a:lvl4pPr>
      <a:lvl5pPr algn="ctr" rtl="0" eaLnBrk="1" fontAlgn="base" hangingPunct="1">
        <a:spcBef>
          <a:spcPct val="0"/>
        </a:spcBef>
        <a:spcAft>
          <a:spcPct val="0"/>
        </a:spcAft>
        <a:defRPr sz="4200" b="1">
          <a:solidFill>
            <a:schemeClr val="tx2"/>
          </a:solidFill>
          <a:latin typeface="Arial" charset="0"/>
        </a:defRPr>
      </a:lvl5pPr>
      <a:lvl6pPr marL="457200" algn="ctr" rtl="0" eaLnBrk="1" fontAlgn="base" hangingPunct="1">
        <a:spcBef>
          <a:spcPct val="0"/>
        </a:spcBef>
        <a:spcAft>
          <a:spcPct val="0"/>
        </a:spcAft>
        <a:defRPr sz="4200" b="1">
          <a:solidFill>
            <a:schemeClr val="tx2"/>
          </a:solidFill>
          <a:latin typeface="Arial" charset="0"/>
        </a:defRPr>
      </a:lvl6pPr>
      <a:lvl7pPr marL="914400" algn="ctr" rtl="0" eaLnBrk="1" fontAlgn="base" hangingPunct="1">
        <a:spcBef>
          <a:spcPct val="0"/>
        </a:spcBef>
        <a:spcAft>
          <a:spcPct val="0"/>
        </a:spcAft>
        <a:defRPr sz="4200" b="1">
          <a:solidFill>
            <a:schemeClr val="tx2"/>
          </a:solidFill>
          <a:latin typeface="Arial" charset="0"/>
        </a:defRPr>
      </a:lvl7pPr>
      <a:lvl8pPr marL="1371600" algn="ctr" rtl="0" eaLnBrk="1" fontAlgn="base" hangingPunct="1">
        <a:spcBef>
          <a:spcPct val="0"/>
        </a:spcBef>
        <a:spcAft>
          <a:spcPct val="0"/>
        </a:spcAft>
        <a:defRPr sz="4200" b="1">
          <a:solidFill>
            <a:schemeClr val="tx2"/>
          </a:solidFill>
          <a:latin typeface="Arial" charset="0"/>
        </a:defRPr>
      </a:lvl8pPr>
      <a:lvl9pPr marL="1828800" algn="ctr" rtl="0" eaLnBrk="1" fontAlgn="base" hangingPunct="1">
        <a:spcBef>
          <a:spcPct val="0"/>
        </a:spcBef>
        <a:spcAft>
          <a:spcPct val="0"/>
        </a:spcAft>
        <a:defRPr sz="42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2pPr>
      <a:lvl3pPr marL="1143000" indent="-228600" algn="l" rtl="0" eaLnBrk="1" fontAlgn="base" hangingPunct="1">
        <a:spcBef>
          <a:spcPct val="20000"/>
        </a:spcBef>
        <a:spcAft>
          <a:spcPct val="0"/>
        </a:spcAft>
        <a:buChar char="•"/>
        <a:defRPr sz="2400">
          <a:solidFill>
            <a:schemeClr val="tx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4pPr>
      <a:lvl5pPr marL="2057400" indent="-228600" algn="l" rtl="0" eaLnBrk="1" fontAlgn="base" hangingPunct="1">
        <a:spcBef>
          <a:spcPct val="20000"/>
        </a:spcBef>
        <a:spcAft>
          <a:spcPct val="0"/>
        </a:spcAft>
        <a:buChar char="•"/>
        <a:defRPr sz="2000">
          <a:solidFill>
            <a:schemeClr val="tx1"/>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Suddenly in Command!</a:t>
            </a:r>
            <a:endParaRPr lang="en-US" dirty="0"/>
          </a:p>
        </p:txBody>
      </p:sp>
      <p:sp>
        <p:nvSpPr>
          <p:cNvPr id="3" name="Subtitle 2"/>
          <p:cNvSpPr>
            <a:spLocks noGrp="1"/>
          </p:cNvSpPr>
          <p:nvPr>
            <p:ph type="subTitle" idx="1"/>
          </p:nvPr>
        </p:nvSpPr>
        <p:spPr/>
        <p:txBody>
          <a:bodyPr/>
          <a:lstStyle/>
          <a:p>
            <a:r>
              <a:rPr lang="en-US" sz="2800" dirty="0" smtClean="0"/>
              <a:t>What now?</a:t>
            </a:r>
            <a:endParaRPr lang="en-US" sz="2800" dirty="0"/>
          </a:p>
        </p:txBody>
      </p:sp>
      <p:pic>
        <p:nvPicPr>
          <p:cNvPr id="1026" name="Picture 2" descr="http://www.image.auxpa.org/images/AUX_V_600px.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7080" y="4831080"/>
            <a:ext cx="2026920" cy="202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432080"/>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prepared?</a:t>
            </a:r>
            <a:endParaRPr lang="en-US" dirty="0"/>
          </a:p>
        </p:txBody>
      </p:sp>
      <p:sp>
        <p:nvSpPr>
          <p:cNvPr id="3" name="Content Placeholder 2"/>
          <p:cNvSpPr>
            <a:spLocks noGrp="1"/>
          </p:cNvSpPr>
          <p:nvPr>
            <p:ph idx="1"/>
          </p:nvPr>
        </p:nvSpPr>
        <p:spPr>
          <a:xfrm>
            <a:off x="457200" y="2255837"/>
            <a:ext cx="8229600" cy="4525963"/>
          </a:xfrm>
        </p:spPr>
        <p:txBody>
          <a:bodyPr/>
          <a:lstStyle/>
          <a:p>
            <a:r>
              <a:rPr lang="en-US" dirty="0" smtClean="0"/>
              <a:t>Do you know your location? (Do you know how to determine your location?)</a:t>
            </a:r>
          </a:p>
          <a:p>
            <a:r>
              <a:rPr lang="en-US" dirty="0" smtClean="0"/>
              <a:t>Do </a:t>
            </a:r>
            <a:r>
              <a:rPr lang="en-US" dirty="0"/>
              <a:t>you know </a:t>
            </a:r>
            <a:r>
              <a:rPr lang="en-US" dirty="0" smtClean="0"/>
              <a:t>who and how </a:t>
            </a:r>
            <a:r>
              <a:rPr lang="en-US" dirty="0"/>
              <a:t>to call for </a:t>
            </a:r>
            <a:r>
              <a:rPr lang="en-US" dirty="0" smtClean="0"/>
              <a:t>help on the water?</a:t>
            </a:r>
          </a:p>
        </p:txBody>
      </p:sp>
      <p:sp>
        <p:nvSpPr>
          <p:cNvPr id="4" name="Slide Number Placeholder 3"/>
          <p:cNvSpPr>
            <a:spLocks noGrp="1"/>
          </p:cNvSpPr>
          <p:nvPr>
            <p:ph type="sldNum" sz="quarter" idx="12"/>
          </p:nvPr>
        </p:nvSpPr>
        <p:spPr/>
        <p:txBody>
          <a:bodyPr/>
          <a:lstStyle/>
          <a:p>
            <a:fld id="{C3C043E3-3138-40E1-A89F-6190E578DD07}" type="slidenum">
              <a:rPr lang="en-US" smtClean="0"/>
              <a:t>10</a:t>
            </a:fld>
            <a:endParaRPr lang="en-US" dirty="0"/>
          </a:p>
        </p:txBody>
      </p:sp>
    </p:spTree>
    <p:extLst>
      <p:ext uri="{BB962C8B-B14F-4D97-AF65-F5344CB8AC3E}">
        <p14:creationId xmlns:p14="http://schemas.microsoft.com/office/powerpoint/2010/main" val="370853074"/>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you prepared?</a:t>
            </a:r>
          </a:p>
        </p:txBody>
      </p:sp>
      <p:sp>
        <p:nvSpPr>
          <p:cNvPr id="3" name="Content Placeholder 2"/>
          <p:cNvSpPr>
            <a:spLocks noGrp="1"/>
          </p:cNvSpPr>
          <p:nvPr>
            <p:ph idx="1"/>
          </p:nvPr>
        </p:nvSpPr>
        <p:spPr>
          <a:xfrm>
            <a:off x="457200" y="2286000"/>
            <a:ext cx="8229600" cy="4525963"/>
          </a:xfrm>
        </p:spPr>
        <p:txBody>
          <a:bodyPr/>
          <a:lstStyle/>
          <a:p>
            <a:r>
              <a:rPr lang="en-US" dirty="0"/>
              <a:t>Did you file a float plan? (Will someone come looking for you?)</a:t>
            </a:r>
          </a:p>
          <a:p>
            <a:r>
              <a:rPr lang="en-US" dirty="0"/>
              <a:t>Do you know the location of </a:t>
            </a:r>
            <a:r>
              <a:rPr lang="en-US" dirty="0" smtClean="0"/>
              <a:t>all emergency gear?</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11</a:t>
            </a:fld>
            <a:endParaRPr lang="en-US" dirty="0"/>
          </a:p>
        </p:txBody>
      </p:sp>
    </p:spTree>
    <p:extLst>
      <p:ext uri="{BB962C8B-B14F-4D97-AF65-F5344CB8AC3E}">
        <p14:creationId xmlns:p14="http://schemas.microsoft.com/office/powerpoint/2010/main" val="3524330044"/>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pilot’s mantra</a:t>
            </a:r>
            <a:endParaRPr lang="en-US" dirty="0"/>
          </a:p>
        </p:txBody>
      </p:sp>
      <p:sp>
        <p:nvSpPr>
          <p:cNvPr id="3" name="Content Placeholder 2"/>
          <p:cNvSpPr>
            <a:spLocks noGrp="1"/>
          </p:cNvSpPr>
          <p:nvPr>
            <p:ph idx="1"/>
          </p:nvPr>
        </p:nvSpPr>
        <p:spPr/>
        <p:txBody>
          <a:bodyPr/>
          <a:lstStyle/>
          <a:p>
            <a:r>
              <a:rPr lang="en-US" sz="3400" dirty="0" smtClean="0"/>
              <a:t>‘Aviate, Navigate, Communicate’</a:t>
            </a:r>
          </a:p>
          <a:p>
            <a:pPr lvl="1"/>
            <a:r>
              <a:rPr lang="en-US" sz="3200" dirty="0" smtClean="0"/>
              <a:t>Get/keep the aircraft/vessel under control</a:t>
            </a:r>
          </a:p>
          <a:p>
            <a:pPr lvl="1"/>
            <a:r>
              <a:rPr lang="en-US" sz="3200" dirty="0" smtClean="0"/>
              <a:t>Know where you are, where you are going, and how to get there</a:t>
            </a:r>
          </a:p>
          <a:p>
            <a:pPr lvl="1"/>
            <a:r>
              <a:rPr lang="en-US" sz="3200" dirty="0" smtClean="0"/>
              <a:t>Communicate your situation to those who can offer help</a:t>
            </a:r>
          </a:p>
        </p:txBody>
      </p:sp>
      <p:sp>
        <p:nvSpPr>
          <p:cNvPr id="4" name="Slide Number Placeholder 3"/>
          <p:cNvSpPr>
            <a:spLocks noGrp="1"/>
          </p:cNvSpPr>
          <p:nvPr>
            <p:ph type="sldNum" sz="quarter" idx="12"/>
          </p:nvPr>
        </p:nvSpPr>
        <p:spPr/>
        <p:txBody>
          <a:bodyPr/>
          <a:lstStyle/>
          <a:p>
            <a:fld id="{C3C043E3-3138-40E1-A89F-6190E578DD07}" type="slidenum">
              <a:rPr lang="en-US" smtClean="0"/>
              <a:t>12</a:t>
            </a:fld>
            <a:endParaRPr lang="en-US" dirty="0"/>
          </a:p>
        </p:txBody>
      </p:sp>
    </p:spTree>
    <p:extLst>
      <p:ext uri="{BB962C8B-B14F-4D97-AF65-F5344CB8AC3E}">
        <p14:creationId xmlns:p14="http://schemas.microsoft.com/office/powerpoint/2010/main" val="108287210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short video</a:t>
            </a:r>
            <a:endParaRPr lang="en-US" dirty="0"/>
          </a:p>
        </p:txBody>
      </p:sp>
      <p:sp>
        <p:nvSpPr>
          <p:cNvPr id="3" name="Slide Number Placeholder 2"/>
          <p:cNvSpPr>
            <a:spLocks noGrp="1"/>
          </p:cNvSpPr>
          <p:nvPr>
            <p:ph type="sldNum" sz="quarter" idx="12"/>
          </p:nvPr>
        </p:nvSpPr>
        <p:spPr/>
        <p:txBody>
          <a:bodyPr/>
          <a:lstStyle/>
          <a:p>
            <a:fld id="{C3C043E3-3138-40E1-A89F-6190E578DD07}" type="slidenum">
              <a:rPr lang="en-US" smtClean="0"/>
              <a:t>13</a:t>
            </a:fld>
            <a:endParaRPr lang="en-US" dirty="0"/>
          </a:p>
        </p:txBody>
      </p:sp>
      <p:pic>
        <p:nvPicPr>
          <p:cNvPr id="4" name="Crew Becomes Skipper_(480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524000"/>
            <a:ext cx="6096000" cy="4572000"/>
          </a:xfrm>
          <a:prstGeom prst="rect">
            <a:avLst/>
          </a:prstGeom>
        </p:spPr>
      </p:pic>
    </p:spTree>
    <p:extLst>
      <p:ext uri="{BB962C8B-B14F-4D97-AF65-F5344CB8AC3E}">
        <p14:creationId xmlns:p14="http://schemas.microsoft.com/office/powerpoint/2010/main" val="278646913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Preparation/prevention</a:t>
            </a:r>
            <a:endParaRPr lang="en-US" dirty="0"/>
          </a:p>
        </p:txBody>
      </p:sp>
      <p:sp>
        <p:nvSpPr>
          <p:cNvPr id="3" name="Slide Number Placeholder 2"/>
          <p:cNvSpPr>
            <a:spLocks noGrp="1"/>
          </p:cNvSpPr>
          <p:nvPr>
            <p:ph type="sldNum" sz="quarter" idx="12"/>
          </p:nvPr>
        </p:nvSpPr>
        <p:spPr/>
        <p:txBody>
          <a:bodyPr/>
          <a:lstStyle/>
          <a:p>
            <a:fld id="{C3C043E3-3138-40E1-A89F-6190E578DD07}" type="slidenum">
              <a:rPr lang="en-US" smtClean="0"/>
              <a:t>14</a:t>
            </a:fld>
            <a:endParaRPr lang="en-US" dirty="0"/>
          </a:p>
        </p:txBody>
      </p:sp>
    </p:spTree>
    <p:extLst>
      <p:ext uri="{BB962C8B-B14F-4D97-AF65-F5344CB8AC3E}">
        <p14:creationId xmlns:p14="http://schemas.microsoft.com/office/powerpoint/2010/main" val="1015558793"/>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important?</a:t>
            </a:r>
            <a:endParaRPr lang="en-US" dirty="0"/>
          </a:p>
        </p:txBody>
      </p:sp>
      <p:sp>
        <p:nvSpPr>
          <p:cNvPr id="3" name="Content Placeholder 2"/>
          <p:cNvSpPr>
            <a:spLocks noGrp="1"/>
          </p:cNvSpPr>
          <p:nvPr>
            <p:ph idx="1"/>
          </p:nvPr>
        </p:nvSpPr>
        <p:spPr/>
        <p:txBody>
          <a:bodyPr/>
          <a:lstStyle/>
          <a:p>
            <a:r>
              <a:rPr lang="en-US" dirty="0" smtClean="0"/>
              <a:t>Stay calm, but how?</a:t>
            </a:r>
            <a:endParaRPr lang="en-US" sz="3200" dirty="0" smtClean="0"/>
          </a:p>
          <a:p>
            <a:pPr lvl="1"/>
            <a:r>
              <a:rPr lang="en-US" sz="3200" dirty="0" smtClean="0"/>
              <a:t>The best advice is to be well prepared, trained, and experienced (with drills) in advance</a:t>
            </a:r>
          </a:p>
          <a:p>
            <a:pPr lvl="1"/>
            <a:r>
              <a:rPr lang="en-US" sz="3200" dirty="0" smtClean="0"/>
              <a:t>Checklists help to ‘routinize’ exceptional events</a:t>
            </a:r>
            <a:endParaRPr lang="en-US" sz="3200" dirty="0"/>
          </a:p>
        </p:txBody>
      </p:sp>
      <p:sp>
        <p:nvSpPr>
          <p:cNvPr id="4" name="Slide Number Placeholder 3"/>
          <p:cNvSpPr>
            <a:spLocks noGrp="1"/>
          </p:cNvSpPr>
          <p:nvPr>
            <p:ph type="sldNum" sz="quarter" idx="12"/>
          </p:nvPr>
        </p:nvSpPr>
        <p:spPr/>
        <p:txBody>
          <a:bodyPr/>
          <a:lstStyle/>
          <a:p>
            <a:fld id="{C3C043E3-3138-40E1-A89F-6190E578DD07}" type="slidenum">
              <a:rPr lang="en-US" smtClean="0"/>
              <a:t>15</a:t>
            </a:fld>
            <a:endParaRPr lang="en-US" dirty="0"/>
          </a:p>
        </p:txBody>
      </p:sp>
    </p:spTree>
    <p:extLst>
      <p:ext uri="{BB962C8B-B14F-4D97-AF65-F5344CB8AC3E}">
        <p14:creationId xmlns:p14="http://schemas.microsoft.com/office/powerpoint/2010/main" val="2215253574"/>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Checklists</a:t>
            </a:r>
            <a:endParaRPr lang="en-US" dirty="0"/>
          </a:p>
        </p:txBody>
      </p:sp>
      <p:sp>
        <p:nvSpPr>
          <p:cNvPr id="3" name="Content Placeholder 2"/>
          <p:cNvSpPr>
            <a:spLocks noGrp="1"/>
          </p:cNvSpPr>
          <p:nvPr>
            <p:ph idx="1"/>
          </p:nvPr>
        </p:nvSpPr>
        <p:spPr>
          <a:xfrm>
            <a:off x="457200" y="1874837"/>
            <a:ext cx="8229600" cy="4525963"/>
          </a:xfrm>
        </p:spPr>
        <p:txBody>
          <a:bodyPr/>
          <a:lstStyle/>
          <a:p>
            <a:r>
              <a:rPr lang="en-US" dirty="0"/>
              <a:t>C</a:t>
            </a:r>
            <a:r>
              <a:rPr lang="en-US" dirty="0" smtClean="0"/>
              <a:t>hecklists are important for both normal procedures and emergencies</a:t>
            </a:r>
          </a:p>
          <a:p>
            <a:r>
              <a:rPr lang="en-US" dirty="0" smtClean="0"/>
              <a:t>You should also have a checklist for skipper incapacitation</a:t>
            </a:r>
          </a:p>
          <a:p>
            <a:r>
              <a:rPr lang="en-US" dirty="0" smtClean="0"/>
              <a:t>What would you put on this checklist?</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16</a:t>
            </a:fld>
            <a:endParaRPr lang="en-US" dirty="0"/>
          </a:p>
        </p:txBody>
      </p:sp>
    </p:spTree>
    <p:extLst>
      <p:ext uri="{BB962C8B-B14F-4D97-AF65-F5344CB8AC3E}">
        <p14:creationId xmlns:p14="http://schemas.microsoft.com/office/powerpoint/2010/main" val="2155643567"/>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 Safe” for skippers</a:t>
            </a:r>
            <a:endParaRPr lang="en-US" dirty="0"/>
          </a:p>
        </p:txBody>
      </p:sp>
      <p:sp>
        <p:nvSpPr>
          <p:cNvPr id="3" name="Content Placeholder 2"/>
          <p:cNvSpPr>
            <a:spLocks noGrp="1"/>
          </p:cNvSpPr>
          <p:nvPr>
            <p:ph idx="1"/>
          </p:nvPr>
        </p:nvSpPr>
        <p:spPr/>
        <p:txBody>
          <a:bodyPr/>
          <a:lstStyle/>
          <a:p>
            <a:r>
              <a:rPr lang="en-US" dirty="0" smtClean="0"/>
              <a:t>A personal checklist for skipper (and crew) before departure:</a:t>
            </a:r>
          </a:p>
          <a:p>
            <a:pPr lvl="1"/>
            <a:r>
              <a:rPr lang="en-US" dirty="0" smtClean="0"/>
              <a:t>Illness</a:t>
            </a:r>
          </a:p>
          <a:p>
            <a:pPr lvl="1"/>
            <a:r>
              <a:rPr lang="en-US" dirty="0" smtClean="0"/>
              <a:t>Medication</a:t>
            </a:r>
          </a:p>
          <a:p>
            <a:pPr lvl="1"/>
            <a:r>
              <a:rPr lang="en-US" dirty="0" smtClean="0"/>
              <a:t>Stress</a:t>
            </a:r>
          </a:p>
          <a:p>
            <a:pPr lvl="1"/>
            <a:r>
              <a:rPr lang="en-US" dirty="0" smtClean="0"/>
              <a:t>Alcohol</a:t>
            </a:r>
          </a:p>
          <a:p>
            <a:pPr lvl="1"/>
            <a:r>
              <a:rPr lang="en-US" dirty="0" smtClean="0"/>
              <a:t>Fatigue</a:t>
            </a:r>
          </a:p>
          <a:p>
            <a:pPr lvl="1"/>
            <a:r>
              <a:rPr lang="en-US" dirty="0" smtClean="0"/>
              <a:t>Eating</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17</a:t>
            </a:fld>
            <a:endParaRPr lang="en-US" dirty="0"/>
          </a:p>
        </p:txBody>
      </p:sp>
    </p:spTree>
    <p:extLst>
      <p:ext uri="{BB962C8B-B14F-4D97-AF65-F5344CB8AC3E}">
        <p14:creationId xmlns:p14="http://schemas.microsoft.com/office/powerpoint/2010/main" val="3254947973"/>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Training/Practice</a:t>
            </a:r>
            <a:endParaRPr lang="en-US" dirty="0"/>
          </a:p>
        </p:txBody>
      </p:sp>
      <p:sp>
        <p:nvSpPr>
          <p:cNvPr id="3" name="Content Placeholder 2"/>
          <p:cNvSpPr>
            <a:spLocks noGrp="1"/>
          </p:cNvSpPr>
          <p:nvPr>
            <p:ph idx="1"/>
          </p:nvPr>
        </p:nvSpPr>
        <p:spPr>
          <a:xfrm>
            <a:off x="152400" y="1874837"/>
            <a:ext cx="4876800" cy="4525963"/>
          </a:xfrm>
        </p:spPr>
        <p:txBody>
          <a:bodyPr/>
          <a:lstStyle/>
          <a:p>
            <a:r>
              <a:rPr lang="en-US" dirty="0" smtClean="0"/>
              <a:t>An actual emergency is not the time to learn!</a:t>
            </a:r>
          </a:p>
          <a:p>
            <a:r>
              <a:rPr lang="en-US" dirty="0" smtClean="0"/>
              <a:t>Define a set of tasks you need to know</a:t>
            </a:r>
          </a:p>
          <a:p>
            <a:r>
              <a:rPr lang="en-US" dirty="0" smtClean="0"/>
              <a:t>Conduct regular training sessions on these tasks</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18</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978" r="16954"/>
          <a:stretch/>
        </p:blipFill>
        <p:spPr>
          <a:xfrm>
            <a:off x="5181600" y="1767153"/>
            <a:ext cx="3870251" cy="3725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5774097"/>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the boat</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You should have a basic ability to operate the boat</a:t>
            </a:r>
          </a:p>
          <a:p>
            <a:pPr lvl="1"/>
            <a:r>
              <a:rPr lang="en-US" sz="3200" dirty="0" smtClean="0"/>
              <a:t>Throttle(s) and gearshift(s) and operation</a:t>
            </a:r>
          </a:p>
          <a:p>
            <a:pPr lvl="1"/>
            <a:r>
              <a:rPr lang="en-US" sz="3200" dirty="0" smtClean="0"/>
              <a:t>How to start and stop the engine</a:t>
            </a:r>
          </a:p>
          <a:p>
            <a:pPr lvl="1"/>
            <a:r>
              <a:rPr lang="en-US" sz="3200" dirty="0" smtClean="0"/>
              <a:t>How to steer the boat</a:t>
            </a:r>
          </a:p>
          <a:p>
            <a:pPr lvl="1"/>
            <a:r>
              <a:rPr lang="en-US" sz="3200" dirty="0" smtClean="0"/>
              <a:t>How to anchor the boat</a:t>
            </a:r>
          </a:p>
          <a:p>
            <a:pPr lvl="1"/>
            <a:r>
              <a:rPr lang="en-US" sz="3200" dirty="0" smtClean="0"/>
              <a:t>How to operate mechanical and non-mechanical bilge pumps</a:t>
            </a:r>
          </a:p>
        </p:txBody>
      </p:sp>
      <p:sp>
        <p:nvSpPr>
          <p:cNvPr id="4" name="Slide Number Placeholder 3"/>
          <p:cNvSpPr>
            <a:spLocks noGrp="1"/>
          </p:cNvSpPr>
          <p:nvPr>
            <p:ph type="sldNum" sz="quarter" idx="12"/>
          </p:nvPr>
        </p:nvSpPr>
        <p:spPr/>
        <p:txBody>
          <a:bodyPr/>
          <a:lstStyle/>
          <a:p>
            <a:fld id="{C3C043E3-3138-40E1-A89F-6190E578DD07}" type="slidenum">
              <a:rPr lang="en-US" smtClean="0"/>
              <a:t>19</a:t>
            </a:fld>
            <a:endParaRPr lang="en-US" dirty="0"/>
          </a:p>
        </p:txBody>
      </p:sp>
    </p:spTree>
    <p:extLst>
      <p:ext uri="{BB962C8B-B14F-4D97-AF65-F5344CB8AC3E}">
        <p14:creationId xmlns:p14="http://schemas.microsoft.com/office/powerpoint/2010/main" val="214483327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14600" y="1524000"/>
            <a:ext cx="4648200" cy="990600"/>
          </a:xfrm>
          <a:prstGeom prst="roundRect">
            <a:avLst/>
          </a:prstGeom>
          <a:gradFill>
            <a:gsLst>
              <a:gs pos="0">
                <a:schemeClr val="bg1">
                  <a:lumMod val="75000"/>
                </a:schemeClr>
              </a:gs>
              <a:gs pos="50000">
                <a:schemeClr val="bg1">
                  <a:lumMod val="85000"/>
                </a:schemeClr>
              </a:gs>
              <a:gs pos="100000">
                <a:schemeClr val="bg1">
                  <a:lumMod val="95000"/>
                </a:schemeClr>
              </a:gs>
            </a:gsLst>
            <a:lin ang="5400000" scaled="0"/>
          </a:gradFill>
          <a:ln>
            <a:solidFill>
              <a:schemeClr val="bg1">
                <a:lumMod val="50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3" name="Rounded Rectangle 2"/>
          <p:cNvSpPr/>
          <p:nvPr/>
        </p:nvSpPr>
        <p:spPr>
          <a:xfrm>
            <a:off x="2514600" y="2667000"/>
            <a:ext cx="4648200" cy="990600"/>
          </a:xfrm>
          <a:prstGeom prst="roundRect">
            <a:avLst/>
          </a:prstGeom>
          <a:gradFill>
            <a:gsLst>
              <a:gs pos="0">
                <a:schemeClr val="bg1">
                  <a:lumMod val="75000"/>
                </a:schemeClr>
              </a:gs>
              <a:gs pos="50000">
                <a:schemeClr val="bg1">
                  <a:lumMod val="85000"/>
                </a:schemeClr>
              </a:gs>
              <a:gs pos="100000">
                <a:schemeClr val="bg1">
                  <a:lumMod val="95000"/>
                </a:schemeClr>
              </a:gs>
            </a:gsLst>
            <a:lin ang="5400000" scaled="0"/>
          </a:gradFill>
          <a:ln>
            <a:solidFill>
              <a:schemeClr val="bg1">
                <a:lumMod val="50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3"/>
          <p:cNvSpPr/>
          <p:nvPr/>
        </p:nvSpPr>
        <p:spPr>
          <a:xfrm>
            <a:off x="2514600" y="3810000"/>
            <a:ext cx="4648200" cy="990600"/>
          </a:xfrm>
          <a:prstGeom prst="roundRect">
            <a:avLst/>
          </a:prstGeom>
          <a:gradFill>
            <a:gsLst>
              <a:gs pos="0">
                <a:schemeClr val="bg1">
                  <a:lumMod val="75000"/>
                </a:schemeClr>
              </a:gs>
              <a:gs pos="50000">
                <a:schemeClr val="bg1">
                  <a:lumMod val="85000"/>
                </a:schemeClr>
              </a:gs>
              <a:gs pos="100000">
                <a:schemeClr val="bg1">
                  <a:lumMod val="95000"/>
                </a:schemeClr>
              </a:gs>
            </a:gsLst>
            <a:lin ang="5400000" scaled="0"/>
          </a:gradFill>
          <a:ln>
            <a:solidFill>
              <a:schemeClr val="bg1">
                <a:lumMod val="50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5" name="Rounded Rectangle 4"/>
          <p:cNvSpPr/>
          <p:nvPr/>
        </p:nvSpPr>
        <p:spPr>
          <a:xfrm>
            <a:off x="2514600" y="4953000"/>
            <a:ext cx="4648200" cy="990600"/>
          </a:xfrm>
          <a:prstGeom prst="roundRect">
            <a:avLst/>
          </a:prstGeom>
          <a:gradFill>
            <a:gsLst>
              <a:gs pos="0">
                <a:schemeClr val="bg1">
                  <a:lumMod val="75000"/>
                </a:schemeClr>
              </a:gs>
              <a:gs pos="50000">
                <a:schemeClr val="bg1">
                  <a:lumMod val="85000"/>
                </a:schemeClr>
              </a:gs>
              <a:gs pos="100000">
                <a:schemeClr val="bg1">
                  <a:lumMod val="95000"/>
                </a:schemeClr>
              </a:gs>
            </a:gsLst>
            <a:lin ang="5400000" scaled="0"/>
          </a:gradFill>
          <a:ln>
            <a:solidFill>
              <a:schemeClr val="bg1">
                <a:lumMod val="50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6" name="Title 1"/>
          <p:cNvSpPr txBox="1">
            <a:spLocks/>
          </p:cNvSpPr>
          <p:nvPr/>
        </p:nvSpPr>
        <p:spPr>
          <a:xfrm>
            <a:off x="457200" y="274638"/>
            <a:ext cx="8229600" cy="1143000"/>
          </a:xfrm>
          <a:prstGeom prst="rect">
            <a:avLst/>
          </a:prstGeom>
        </p:spPr>
        <p:txBody>
          <a:bodyPr>
            <a:normAutofit/>
          </a:bodyPr>
          <a:lstStyle>
            <a:lvl1pPr algn="ctr" rtl="0" eaLnBrk="1" fontAlgn="base" hangingPunct="1">
              <a:spcBef>
                <a:spcPct val="0"/>
              </a:spcBef>
              <a:spcAft>
                <a:spcPct val="0"/>
              </a:spcAft>
              <a:defRPr sz="4200" b="0">
                <a:solidFill>
                  <a:schemeClr val="tx2"/>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lgn="ctr" rtl="0" eaLnBrk="1" fontAlgn="base" hangingPunct="1">
              <a:spcBef>
                <a:spcPct val="0"/>
              </a:spcBef>
              <a:spcAft>
                <a:spcPct val="0"/>
              </a:spcAft>
              <a:defRPr sz="4200" b="1">
                <a:solidFill>
                  <a:schemeClr val="tx2"/>
                </a:solidFill>
                <a:latin typeface="Arial" charset="0"/>
              </a:defRPr>
            </a:lvl2pPr>
            <a:lvl3pPr algn="ctr" rtl="0" eaLnBrk="1" fontAlgn="base" hangingPunct="1">
              <a:spcBef>
                <a:spcPct val="0"/>
              </a:spcBef>
              <a:spcAft>
                <a:spcPct val="0"/>
              </a:spcAft>
              <a:defRPr sz="4200" b="1">
                <a:solidFill>
                  <a:schemeClr val="tx2"/>
                </a:solidFill>
                <a:latin typeface="Arial" charset="0"/>
              </a:defRPr>
            </a:lvl3pPr>
            <a:lvl4pPr algn="ctr" rtl="0" eaLnBrk="1" fontAlgn="base" hangingPunct="1">
              <a:spcBef>
                <a:spcPct val="0"/>
              </a:spcBef>
              <a:spcAft>
                <a:spcPct val="0"/>
              </a:spcAft>
              <a:defRPr sz="4200" b="1">
                <a:solidFill>
                  <a:schemeClr val="tx2"/>
                </a:solidFill>
                <a:latin typeface="Arial" charset="0"/>
              </a:defRPr>
            </a:lvl4pPr>
            <a:lvl5pPr algn="ctr" rtl="0" eaLnBrk="1" fontAlgn="base" hangingPunct="1">
              <a:spcBef>
                <a:spcPct val="0"/>
              </a:spcBef>
              <a:spcAft>
                <a:spcPct val="0"/>
              </a:spcAft>
              <a:defRPr sz="4200" b="1">
                <a:solidFill>
                  <a:schemeClr val="tx2"/>
                </a:solidFill>
                <a:latin typeface="Arial" charset="0"/>
              </a:defRPr>
            </a:lvl5pPr>
            <a:lvl6pPr marL="457200" algn="ctr" rtl="0" eaLnBrk="1" fontAlgn="base" hangingPunct="1">
              <a:spcBef>
                <a:spcPct val="0"/>
              </a:spcBef>
              <a:spcAft>
                <a:spcPct val="0"/>
              </a:spcAft>
              <a:defRPr sz="4200" b="1">
                <a:solidFill>
                  <a:schemeClr val="tx2"/>
                </a:solidFill>
                <a:latin typeface="Arial" charset="0"/>
              </a:defRPr>
            </a:lvl6pPr>
            <a:lvl7pPr marL="914400" algn="ctr" rtl="0" eaLnBrk="1" fontAlgn="base" hangingPunct="1">
              <a:spcBef>
                <a:spcPct val="0"/>
              </a:spcBef>
              <a:spcAft>
                <a:spcPct val="0"/>
              </a:spcAft>
              <a:defRPr sz="4200" b="1">
                <a:solidFill>
                  <a:schemeClr val="tx2"/>
                </a:solidFill>
                <a:latin typeface="Arial" charset="0"/>
              </a:defRPr>
            </a:lvl7pPr>
            <a:lvl8pPr marL="1371600" algn="ctr" rtl="0" eaLnBrk="1" fontAlgn="base" hangingPunct="1">
              <a:spcBef>
                <a:spcPct val="0"/>
              </a:spcBef>
              <a:spcAft>
                <a:spcPct val="0"/>
              </a:spcAft>
              <a:defRPr sz="4200" b="1">
                <a:solidFill>
                  <a:schemeClr val="tx2"/>
                </a:solidFill>
                <a:latin typeface="Arial" charset="0"/>
              </a:defRPr>
            </a:lvl8pPr>
            <a:lvl9pPr marL="1828800" algn="ctr" rtl="0" eaLnBrk="1" fontAlgn="base" hangingPunct="1">
              <a:spcBef>
                <a:spcPct val="0"/>
              </a:spcBef>
              <a:spcAft>
                <a:spcPct val="0"/>
              </a:spcAft>
              <a:defRPr sz="4200" b="1">
                <a:solidFill>
                  <a:schemeClr val="tx2"/>
                </a:solidFill>
                <a:latin typeface="Arial" charset="0"/>
              </a:defRPr>
            </a:lvl9pPr>
          </a:lstStyle>
          <a:p>
            <a:r>
              <a:rPr lang="en-US" sz="4000" kern="0" dirty="0" smtClean="0"/>
              <a:t>Outline of Presentation</a:t>
            </a:r>
            <a:endParaRPr lang="en-US" sz="4000" kern="0" dirty="0"/>
          </a:p>
        </p:txBody>
      </p:sp>
      <p:sp>
        <p:nvSpPr>
          <p:cNvPr id="7" name="Chevron 6"/>
          <p:cNvSpPr/>
          <p:nvPr/>
        </p:nvSpPr>
        <p:spPr>
          <a:xfrm>
            <a:off x="2133600" y="1600200"/>
            <a:ext cx="685800" cy="685800"/>
          </a:xfrm>
          <a:prstGeom prst="chevron">
            <a:avLst/>
          </a:prstGeom>
          <a:ln>
            <a:noFill/>
          </a:ln>
          <a:effectLst>
            <a:outerShdw blurRad="88900" dist="38100" dir="5400000" sx="118000" sy="118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itchFamily="34" charset="0"/>
            </a:endParaRPr>
          </a:p>
        </p:txBody>
      </p:sp>
      <p:sp>
        <p:nvSpPr>
          <p:cNvPr id="8" name="Chevron 7"/>
          <p:cNvSpPr/>
          <p:nvPr/>
        </p:nvSpPr>
        <p:spPr>
          <a:xfrm>
            <a:off x="2133600" y="2743200"/>
            <a:ext cx="685800" cy="685800"/>
          </a:xfrm>
          <a:prstGeom prst="chevron">
            <a:avLst/>
          </a:prstGeom>
          <a:ln>
            <a:noFill/>
          </a:ln>
          <a:effectLst>
            <a:outerShdw blurRad="88900" dist="38100" dir="5400000" sx="118000" sy="118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itchFamily="34" charset="0"/>
            </a:endParaRPr>
          </a:p>
        </p:txBody>
      </p:sp>
      <p:sp>
        <p:nvSpPr>
          <p:cNvPr id="9" name="Chevron 8"/>
          <p:cNvSpPr/>
          <p:nvPr/>
        </p:nvSpPr>
        <p:spPr>
          <a:xfrm>
            <a:off x="2133600" y="3962400"/>
            <a:ext cx="685800" cy="685800"/>
          </a:xfrm>
          <a:prstGeom prst="chevron">
            <a:avLst/>
          </a:prstGeom>
          <a:ln>
            <a:noFill/>
          </a:ln>
          <a:effectLst>
            <a:outerShdw blurRad="88900" dist="38100" dir="5400000" sx="118000" sy="118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itchFamily="34" charset="0"/>
            </a:endParaRPr>
          </a:p>
        </p:txBody>
      </p:sp>
      <p:sp>
        <p:nvSpPr>
          <p:cNvPr id="10" name="Chevron 9"/>
          <p:cNvSpPr/>
          <p:nvPr/>
        </p:nvSpPr>
        <p:spPr>
          <a:xfrm>
            <a:off x="2133600" y="5029200"/>
            <a:ext cx="685800" cy="685800"/>
          </a:xfrm>
          <a:prstGeom prst="chevron">
            <a:avLst/>
          </a:prstGeom>
          <a:ln>
            <a:noFill/>
          </a:ln>
          <a:effectLst>
            <a:outerShdw blurRad="88900" dist="38100" dir="5400000" sx="118000" sy="118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itchFamily="34" charset="0"/>
            </a:endParaRPr>
          </a:p>
        </p:txBody>
      </p:sp>
      <p:sp>
        <p:nvSpPr>
          <p:cNvPr id="11" name="TextBox 10"/>
          <p:cNvSpPr txBox="1"/>
          <p:nvPr/>
        </p:nvSpPr>
        <p:spPr>
          <a:xfrm>
            <a:off x="2819400" y="1676400"/>
            <a:ext cx="418704" cy="646331"/>
          </a:xfrm>
          <a:prstGeom prst="rect">
            <a:avLst/>
          </a:prstGeom>
          <a:noFill/>
        </p:spPr>
        <p:txBody>
          <a:bodyPr wrap="none" rtlCol="0">
            <a:spAutoFit/>
          </a:bodyPr>
          <a:lstStyle/>
          <a:p>
            <a:r>
              <a:rPr lang="en-US" sz="3600" b="1" dirty="0" smtClean="0">
                <a:latin typeface="Calibri" pitchFamily="34" charset="0"/>
              </a:rPr>
              <a:t>1</a:t>
            </a:r>
            <a:endParaRPr lang="en-US" sz="3600" b="1" dirty="0">
              <a:latin typeface="Calibri" pitchFamily="34" charset="0"/>
            </a:endParaRPr>
          </a:p>
        </p:txBody>
      </p:sp>
      <p:sp>
        <p:nvSpPr>
          <p:cNvPr id="12" name="TextBox 11"/>
          <p:cNvSpPr txBox="1"/>
          <p:nvPr/>
        </p:nvSpPr>
        <p:spPr>
          <a:xfrm>
            <a:off x="2819400" y="2819400"/>
            <a:ext cx="418704" cy="646331"/>
          </a:xfrm>
          <a:prstGeom prst="rect">
            <a:avLst/>
          </a:prstGeom>
          <a:noFill/>
        </p:spPr>
        <p:txBody>
          <a:bodyPr wrap="none" rtlCol="0">
            <a:spAutoFit/>
          </a:bodyPr>
          <a:lstStyle/>
          <a:p>
            <a:r>
              <a:rPr lang="en-US" sz="3600" b="1" dirty="0" smtClean="0">
                <a:latin typeface="Calibri" pitchFamily="34" charset="0"/>
              </a:rPr>
              <a:t>2</a:t>
            </a:r>
            <a:endParaRPr lang="en-US" sz="3600" b="1" dirty="0">
              <a:latin typeface="Calibri" pitchFamily="34" charset="0"/>
            </a:endParaRPr>
          </a:p>
        </p:txBody>
      </p:sp>
      <p:sp>
        <p:nvSpPr>
          <p:cNvPr id="13" name="TextBox 12"/>
          <p:cNvSpPr txBox="1"/>
          <p:nvPr/>
        </p:nvSpPr>
        <p:spPr>
          <a:xfrm>
            <a:off x="2819400" y="3962400"/>
            <a:ext cx="418704" cy="646331"/>
          </a:xfrm>
          <a:prstGeom prst="rect">
            <a:avLst/>
          </a:prstGeom>
          <a:noFill/>
        </p:spPr>
        <p:txBody>
          <a:bodyPr wrap="none" rtlCol="0">
            <a:spAutoFit/>
          </a:bodyPr>
          <a:lstStyle/>
          <a:p>
            <a:r>
              <a:rPr lang="en-US" sz="3600" b="1" dirty="0" smtClean="0">
                <a:latin typeface="Calibri" pitchFamily="34" charset="0"/>
              </a:rPr>
              <a:t>3</a:t>
            </a:r>
            <a:endParaRPr lang="en-US" sz="3600" b="1" dirty="0">
              <a:latin typeface="Calibri" pitchFamily="34" charset="0"/>
            </a:endParaRPr>
          </a:p>
        </p:txBody>
      </p:sp>
      <p:sp>
        <p:nvSpPr>
          <p:cNvPr id="14" name="TextBox 13"/>
          <p:cNvSpPr txBox="1"/>
          <p:nvPr/>
        </p:nvSpPr>
        <p:spPr>
          <a:xfrm>
            <a:off x="2819400" y="5105400"/>
            <a:ext cx="418704" cy="646331"/>
          </a:xfrm>
          <a:prstGeom prst="rect">
            <a:avLst/>
          </a:prstGeom>
          <a:noFill/>
        </p:spPr>
        <p:txBody>
          <a:bodyPr wrap="none" rtlCol="0">
            <a:spAutoFit/>
          </a:bodyPr>
          <a:lstStyle/>
          <a:p>
            <a:r>
              <a:rPr lang="en-US" sz="3600" b="1" dirty="0" smtClean="0">
                <a:latin typeface="Calibri" pitchFamily="34" charset="0"/>
              </a:rPr>
              <a:t>4</a:t>
            </a:r>
            <a:endParaRPr lang="en-US" sz="3600" b="1" dirty="0">
              <a:latin typeface="Calibri" pitchFamily="34" charset="0"/>
            </a:endParaRPr>
          </a:p>
        </p:txBody>
      </p:sp>
      <p:cxnSp>
        <p:nvCxnSpPr>
          <p:cNvPr id="15" name="Straight Connector 14"/>
          <p:cNvCxnSpPr/>
          <p:nvPr/>
        </p:nvCxnSpPr>
        <p:spPr>
          <a:xfrm rot="5400000">
            <a:off x="2896394" y="1980406"/>
            <a:ext cx="762000" cy="158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896394" y="3123406"/>
            <a:ext cx="762000" cy="158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896394" y="4266406"/>
            <a:ext cx="762000" cy="158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96394" y="5485606"/>
            <a:ext cx="762000" cy="158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29000" y="1752600"/>
            <a:ext cx="3657600" cy="461665"/>
          </a:xfrm>
          <a:prstGeom prst="rect">
            <a:avLst/>
          </a:prstGeom>
          <a:noFill/>
        </p:spPr>
        <p:txBody>
          <a:bodyPr wrap="square" rtlCol="0">
            <a:spAutoFit/>
          </a:bodyPr>
          <a:lstStyle/>
          <a:p>
            <a:r>
              <a:rPr lang="en-US" sz="2400" dirty="0" smtClean="0">
                <a:latin typeface="Tahoma" pitchFamily="34" charset="0"/>
                <a:ea typeface="Tahoma" pitchFamily="34" charset="0"/>
                <a:cs typeface="Tahoma" pitchFamily="34" charset="0"/>
              </a:rPr>
              <a:t>Introduction </a:t>
            </a:r>
            <a:endParaRPr lang="en-US" sz="2400" dirty="0">
              <a:latin typeface="Tahoma" pitchFamily="34" charset="0"/>
              <a:ea typeface="Tahoma" pitchFamily="34" charset="0"/>
              <a:cs typeface="Tahoma" pitchFamily="34" charset="0"/>
            </a:endParaRPr>
          </a:p>
        </p:txBody>
      </p:sp>
      <p:sp>
        <p:nvSpPr>
          <p:cNvPr id="20" name="TextBox 19"/>
          <p:cNvSpPr txBox="1"/>
          <p:nvPr/>
        </p:nvSpPr>
        <p:spPr>
          <a:xfrm>
            <a:off x="3429000" y="2895600"/>
            <a:ext cx="3657600" cy="461665"/>
          </a:xfrm>
          <a:prstGeom prst="rect">
            <a:avLst/>
          </a:prstGeom>
          <a:noFill/>
        </p:spPr>
        <p:txBody>
          <a:bodyPr wrap="square" rtlCol="0">
            <a:spAutoFit/>
          </a:bodyPr>
          <a:lstStyle/>
          <a:p>
            <a:r>
              <a:rPr lang="en-US" sz="2400" dirty="0" smtClean="0">
                <a:latin typeface="Tahoma" pitchFamily="34" charset="0"/>
                <a:ea typeface="Tahoma" pitchFamily="34" charset="0"/>
                <a:cs typeface="Tahoma" pitchFamily="34" charset="0"/>
              </a:rPr>
              <a:t>Preparation/prevention </a:t>
            </a:r>
            <a:endParaRPr lang="en-US" sz="2400" dirty="0">
              <a:latin typeface="Tahoma" pitchFamily="34" charset="0"/>
              <a:ea typeface="Tahoma" pitchFamily="34" charset="0"/>
              <a:cs typeface="Tahoma" pitchFamily="34" charset="0"/>
            </a:endParaRPr>
          </a:p>
        </p:txBody>
      </p:sp>
      <p:sp>
        <p:nvSpPr>
          <p:cNvPr id="21" name="TextBox 20"/>
          <p:cNvSpPr txBox="1"/>
          <p:nvPr/>
        </p:nvSpPr>
        <p:spPr>
          <a:xfrm>
            <a:off x="3429000" y="4034135"/>
            <a:ext cx="3657600" cy="461665"/>
          </a:xfrm>
          <a:prstGeom prst="rect">
            <a:avLst/>
          </a:prstGeom>
          <a:noFill/>
        </p:spPr>
        <p:txBody>
          <a:bodyPr wrap="square" rtlCol="0">
            <a:spAutoFit/>
          </a:bodyPr>
          <a:lstStyle/>
          <a:p>
            <a:r>
              <a:rPr lang="en-US" sz="2400" dirty="0" smtClean="0">
                <a:latin typeface="Tahoma" pitchFamily="34" charset="0"/>
                <a:ea typeface="Tahoma" pitchFamily="34" charset="0"/>
                <a:cs typeface="Tahoma" pitchFamily="34" charset="0"/>
              </a:rPr>
              <a:t>Response </a:t>
            </a:r>
            <a:endParaRPr lang="en-US" sz="2400" dirty="0">
              <a:latin typeface="Tahoma" pitchFamily="34" charset="0"/>
              <a:ea typeface="Tahoma" pitchFamily="34" charset="0"/>
              <a:cs typeface="Tahoma" pitchFamily="34" charset="0"/>
            </a:endParaRPr>
          </a:p>
        </p:txBody>
      </p:sp>
      <p:sp>
        <p:nvSpPr>
          <p:cNvPr id="22" name="TextBox 21"/>
          <p:cNvSpPr txBox="1"/>
          <p:nvPr/>
        </p:nvSpPr>
        <p:spPr>
          <a:xfrm>
            <a:off x="3429000" y="5034150"/>
            <a:ext cx="3657600" cy="830997"/>
          </a:xfrm>
          <a:prstGeom prst="rect">
            <a:avLst/>
          </a:prstGeom>
          <a:noFill/>
        </p:spPr>
        <p:txBody>
          <a:bodyPr wrap="square" rtlCol="0">
            <a:spAutoFit/>
          </a:bodyPr>
          <a:lstStyle/>
          <a:p>
            <a:r>
              <a:rPr lang="en-US" sz="2400" dirty="0" smtClean="0">
                <a:latin typeface="Tahoma" pitchFamily="34" charset="0"/>
                <a:ea typeface="Tahoma" pitchFamily="34" charset="0"/>
                <a:cs typeface="Tahoma" pitchFamily="34" charset="0"/>
              </a:rPr>
              <a:t>Summary and closing comments</a:t>
            </a:r>
            <a:endParaRPr lang="en-US" sz="2400" dirty="0">
              <a:latin typeface="Tahoma" pitchFamily="34" charset="0"/>
              <a:ea typeface="Tahoma" pitchFamily="34" charset="0"/>
              <a:cs typeface="Tahoma" pitchFamily="34" charset="0"/>
            </a:endParaRPr>
          </a:p>
        </p:txBody>
      </p:sp>
      <p:sp>
        <p:nvSpPr>
          <p:cNvPr id="23" name="Slide Number Placeholder 22"/>
          <p:cNvSpPr>
            <a:spLocks noGrp="1"/>
          </p:cNvSpPr>
          <p:nvPr>
            <p:ph type="sldNum" sz="quarter" idx="12"/>
          </p:nvPr>
        </p:nvSpPr>
        <p:spPr/>
        <p:txBody>
          <a:bodyPr/>
          <a:lstStyle/>
          <a:p>
            <a:fld id="{C3C043E3-3138-40E1-A89F-6190E578DD07}" type="slidenum">
              <a:rPr lang="en-US" smtClean="0"/>
              <a:t>2</a:t>
            </a:fld>
            <a:endParaRPr lang="en-US" dirty="0"/>
          </a:p>
        </p:txBody>
      </p:sp>
    </p:spTree>
    <p:extLst>
      <p:ext uri="{BB962C8B-B14F-4D97-AF65-F5344CB8AC3E}">
        <p14:creationId xmlns:p14="http://schemas.microsoft.com/office/powerpoint/2010/main" val="1609718051"/>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grpId="0" nodeType="clickEffect">
                                  <p:stCondLst>
                                    <p:cond delay="0"/>
                                  </p:stCondLst>
                                  <p:childTnLst>
                                    <p:anim calcmode="discrete" valueType="str">
                                      <p:cBhvr>
                                        <p:cTn id="14"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mph" presetSubtype="0" fill="hold" grpId="0" nodeType="clickEffect">
                                  <p:stCondLst>
                                    <p:cond delay="0"/>
                                  </p:stCondLst>
                                  <p:childTnLst>
                                    <p:anim calcmode="discrete" valueType="str">
                                      <p:cBhvr>
                                        <p:cTn id="18"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the boat</a:t>
            </a:r>
          </a:p>
        </p:txBody>
      </p:sp>
      <p:sp>
        <p:nvSpPr>
          <p:cNvPr id="3" name="Content Placeholder 2"/>
          <p:cNvSpPr>
            <a:spLocks noGrp="1"/>
          </p:cNvSpPr>
          <p:nvPr>
            <p:ph idx="1"/>
          </p:nvPr>
        </p:nvSpPr>
        <p:spPr>
          <a:xfrm>
            <a:off x="228600" y="1600200"/>
            <a:ext cx="5029200" cy="4525963"/>
          </a:xfrm>
        </p:spPr>
        <p:txBody>
          <a:bodyPr/>
          <a:lstStyle/>
          <a:p>
            <a:r>
              <a:rPr lang="en-US" sz="3400" dirty="0"/>
              <a:t>You should </a:t>
            </a:r>
            <a:r>
              <a:rPr lang="en-US" sz="3400" dirty="0" smtClean="0"/>
              <a:t>also be </a:t>
            </a:r>
            <a:r>
              <a:rPr lang="en-US" sz="3400" dirty="0"/>
              <a:t>familiar with the gauges and instruments—particularly the radio and </a:t>
            </a:r>
            <a:r>
              <a:rPr lang="en-US" sz="3400" dirty="0" smtClean="0"/>
              <a:t>GPS</a:t>
            </a:r>
            <a:endParaRPr lang="en-US" sz="3400" dirty="0"/>
          </a:p>
          <a:p>
            <a:r>
              <a:rPr lang="en-US" sz="3400" dirty="0"/>
              <a:t>Practice is essential</a:t>
            </a:r>
          </a:p>
          <a:p>
            <a:pPr marL="0" indent="0">
              <a:buNone/>
            </a:pP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20</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828800"/>
            <a:ext cx="4343400" cy="3257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640479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equipment</a:t>
            </a:r>
            <a:endParaRPr lang="en-US" dirty="0"/>
          </a:p>
        </p:txBody>
      </p:sp>
      <p:sp>
        <p:nvSpPr>
          <p:cNvPr id="3" name="Content Placeholder 2"/>
          <p:cNvSpPr>
            <a:spLocks noGrp="1"/>
          </p:cNvSpPr>
          <p:nvPr>
            <p:ph idx="1"/>
          </p:nvPr>
        </p:nvSpPr>
        <p:spPr>
          <a:xfrm>
            <a:off x="457200" y="1600200"/>
            <a:ext cx="6324600" cy="4525963"/>
          </a:xfrm>
        </p:spPr>
        <p:txBody>
          <a:bodyPr/>
          <a:lstStyle/>
          <a:p>
            <a:r>
              <a:rPr lang="en-US" dirty="0" smtClean="0"/>
              <a:t>Know location and function of all safety equipment, e.g.,</a:t>
            </a:r>
          </a:p>
          <a:p>
            <a:pPr lvl="1"/>
            <a:r>
              <a:rPr lang="en-US" sz="3200" dirty="0" smtClean="0"/>
              <a:t>Fire extinguishers</a:t>
            </a:r>
          </a:p>
          <a:p>
            <a:pPr lvl="1"/>
            <a:r>
              <a:rPr lang="en-US" sz="3200" dirty="0" smtClean="0"/>
              <a:t>Life jackets</a:t>
            </a:r>
          </a:p>
          <a:p>
            <a:pPr lvl="1"/>
            <a:r>
              <a:rPr lang="en-US" sz="3200" dirty="0" smtClean="0"/>
              <a:t>Flares</a:t>
            </a:r>
          </a:p>
          <a:p>
            <a:pPr lvl="1"/>
            <a:r>
              <a:rPr lang="en-US" sz="3200" dirty="0" smtClean="0"/>
              <a:t>De-watering equipment</a:t>
            </a:r>
          </a:p>
          <a:p>
            <a:pPr lvl="1"/>
            <a:r>
              <a:rPr lang="en-US" sz="3200" dirty="0" smtClean="0"/>
              <a:t>Anchor</a:t>
            </a:r>
          </a:p>
          <a:p>
            <a:pPr lvl="1"/>
            <a:r>
              <a:rPr lang="en-US" sz="3200" dirty="0" smtClean="0"/>
              <a:t>First aid kit</a:t>
            </a:r>
          </a:p>
        </p:txBody>
      </p:sp>
      <p:sp>
        <p:nvSpPr>
          <p:cNvPr id="4" name="Slide Number Placeholder 3"/>
          <p:cNvSpPr>
            <a:spLocks noGrp="1"/>
          </p:cNvSpPr>
          <p:nvPr>
            <p:ph type="sldNum" sz="quarter" idx="12"/>
          </p:nvPr>
        </p:nvSpPr>
        <p:spPr/>
        <p:txBody>
          <a:bodyPr/>
          <a:lstStyle/>
          <a:p>
            <a:fld id="{C3C043E3-3138-40E1-A89F-6190E578DD07}" type="slidenum">
              <a:rPr lang="en-US" smtClean="0"/>
              <a:t>21</a:t>
            </a:fld>
            <a:endParaRPr lang="en-US" dirty="0"/>
          </a:p>
        </p:txBody>
      </p:sp>
      <p:pic>
        <p:nvPicPr>
          <p:cNvPr id="5" name="Picture 6" descr="Life jacket_#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1981200"/>
            <a:ext cx="170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105400" y="4992469"/>
            <a:ext cx="4572000" cy="646331"/>
          </a:xfrm>
          <a:prstGeom prst="rect">
            <a:avLst/>
          </a:prstGeom>
        </p:spPr>
        <p:txBody>
          <a:bodyPr>
            <a:spAutoFit/>
          </a:bodyPr>
          <a:lstStyle/>
          <a:p>
            <a:pPr algn="ctr"/>
            <a:r>
              <a:rPr lang="en-US" dirty="0">
                <a:latin typeface="Tahoma" pitchFamily="34" charset="0"/>
                <a:ea typeface="Tahoma" pitchFamily="34" charset="0"/>
                <a:cs typeface="Tahoma" pitchFamily="34" charset="0"/>
              </a:rPr>
              <a:t>Courtesy Personal Flotation Device Manufacturers Association</a:t>
            </a:r>
          </a:p>
        </p:txBody>
      </p:sp>
    </p:spTree>
    <p:extLst>
      <p:ext uri="{BB962C8B-B14F-4D97-AF65-F5344CB8AC3E}">
        <p14:creationId xmlns:p14="http://schemas.microsoft.com/office/powerpoint/2010/main" val="2662519421"/>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treatment</a:t>
            </a:r>
            <a:endParaRPr lang="en-US" dirty="0"/>
          </a:p>
        </p:txBody>
      </p:sp>
      <p:sp>
        <p:nvSpPr>
          <p:cNvPr id="3" name="Content Placeholder 2"/>
          <p:cNvSpPr>
            <a:spLocks noGrp="1"/>
          </p:cNvSpPr>
          <p:nvPr>
            <p:ph idx="1"/>
          </p:nvPr>
        </p:nvSpPr>
        <p:spPr/>
        <p:txBody>
          <a:bodyPr/>
          <a:lstStyle/>
          <a:p>
            <a:r>
              <a:rPr lang="en-US" dirty="0" smtClean="0"/>
              <a:t>This course does not cover medical treatment, but it would be useful to know:</a:t>
            </a:r>
          </a:p>
          <a:p>
            <a:pPr lvl="1"/>
            <a:r>
              <a:rPr lang="en-US" sz="3200" dirty="0" smtClean="0"/>
              <a:t>First aid</a:t>
            </a:r>
          </a:p>
          <a:p>
            <a:pPr lvl="1"/>
            <a:r>
              <a:rPr lang="en-US" sz="3200" dirty="0" smtClean="0"/>
              <a:t>CPR</a:t>
            </a:r>
          </a:p>
          <a:p>
            <a:r>
              <a:rPr lang="en-US" dirty="0" smtClean="0"/>
              <a:t>The skipper and crew should make everyone aware of any known medical conditions and necessary medications</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22</a:t>
            </a:fld>
            <a:endParaRPr lang="en-US" dirty="0"/>
          </a:p>
        </p:txBody>
      </p:sp>
    </p:spTree>
    <p:extLst>
      <p:ext uri="{BB962C8B-B14F-4D97-AF65-F5344CB8AC3E}">
        <p14:creationId xmlns:p14="http://schemas.microsoft.com/office/powerpoint/2010/main" val="19740374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medical issues</a:t>
            </a:r>
            <a:endParaRPr lang="en-US" dirty="0"/>
          </a:p>
        </p:txBody>
      </p:sp>
      <p:sp>
        <p:nvSpPr>
          <p:cNvPr id="3" name="Content Placeholder 2"/>
          <p:cNvSpPr>
            <a:spLocks noGrp="1"/>
          </p:cNvSpPr>
          <p:nvPr>
            <p:ph idx="1"/>
          </p:nvPr>
        </p:nvSpPr>
        <p:spPr>
          <a:xfrm>
            <a:off x="457200" y="1951037"/>
            <a:ext cx="8229600" cy="4525963"/>
          </a:xfrm>
        </p:spPr>
        <p:txBody>
          <a:bodyPr/>
          <a:lstStyle/>
          <a:p>
            <a:r>
              <a:rPr lang="en-US" dirty="0" smtClean="0"/>
              <a:t>Even though this course omits first aid or other medical treatment you should</a:t>
            </a:r>
          </a:p>
          <a:p>
            <a:pPr lvl="1"/>
            <a:r>
              <a:rPr lang="en-US" sz="3200" dirty="0" smtClean="0"/>
              <a:t>Be aware of any pre-existing medical conditions of the skipper</a:t>
            </a:r>
          </a:p>
          <a:p>
            <a:pPr lvl="1"/>
            <a:r>
              <a:rPr lang="en-US" sz="3200" dirty="0" smtClean="0"/>
              <a:t>Ensure that any emergency medications that might be needed are available</a:t>
            </a:r>
            <a:endParaRPr lang="en-US" sz="3200" dirty="0"/>
          </a:p>
        </p:txBody>
      </p:sp>
      <p:sp>
        <p:nvSpPr>
          <p:cNvPr id="4" name="Slide Number Placeholder 3"/>
          <p:cNvSpPr>
            <a:spLocks noGrp="1"/>
          </p:cNvSpPr>
          <p:nvPr>
            <p:ph type="sldNum" sz="quarter" idx="12"/>
          </p:nvPr>
        </p:nvSpPr>
        <p:spPr/>
        <p:txBody>
          <a:bodyPr/>
          <a:lstStyle/>
          <a:p>
            <a:fld id="{C3C043E3-3138-40E1-A89F-6190E578DD07}" type="slidenum">
              <a:rPr lang="en-US" smtClean="0"/>
              <a:t>23</a:t>
            </a:fld>
            <a:endParaRPr lang="en-US" dirty="0"/>
          </a:p>
        </p:txBody>
      </p:sp>
    </p:spTree>
    <p:extLst>
      <p:ext uri="{BB962C8B-B14F-4D97-AF65-F5344CB8AC3E}">
        <p14:creationId xmlns:p14="http://schemas.microsoft.com/office/powerpoint/2010/main" val="251365196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Drills</a:t>
            </a:r>
            <a:endParaRPr lang="en-US" dirty="0"/>
          </a:p>
        </p:txBody>
      </p:sp>
      <p:sp>
        <p:nvSpPr>
          <p:cNvPr id="3" name="Content Placeholder 2"/>
          <p:cNvSpPr>
            <a:spLocks noGrp="1"/>
          </p:cNvSpPr>
          <p:nvPr>
            <p:ph idx="1"/>
          </p:nvPr>
        </p:nvSpPr>
        <p:spPr/>
        <p:txBody>
          <a:bodyPr/>
          <a:lstStyle/>
          <a:p>
            <a:r>
              <a:rPr lang="en-US" sz="3400" dirty="0" smtClean="0"/>
              <a:t>In addition to training sessions, it is useful to have drills on emergencies of various types—for skipper and crew alike</a:t>
            </a:r>
          </a:p>
          <a:p>
            <a:r>
              <a:rPr lang="en-US" sz="3400" dirty="0" smtClean="0"/>
              <a:t>What drills would you suggest?</a:t>
            </a:r>
            <a:endParaRPr lang="en-US" sz="3400" dirty="0"/>
          </a:p>
        </p:txBody>
      </p:sp>
      <p:sp>
        <p:nvSpPr>
          <p:cNvPr id="4" name="Slide Number Placeholder 3"/>
          <p:cNvSpPr>
            <a:spLocks noGrp="1"/>
          </p:cNvSpPr>
          <p:nvPr>
            <p:ph type="sldNum" sz="quarter" idx="12"/>
          </p:nvPr>
        </p:nvSpPr>
        <p:spPr/>
        <p:txBody>
          <a:bodyPr/>
          <a:lstStyle/>
          <a:p>
            <a:fld id="{C3C043E3-3138-40E1-A89F-6190E578DD07}" type="slidenum">
              <a:rPr lang="en-US" smtClean="0"/>
              <a:t>24</a:t>
            </a:fld>
            <a:endParaRPr lang="en-US" dirty="0"/>
          </a:p>
        </p:txBody>
      </p:sp>
    </p:spTree>
    <p:extLst>
      <p:ext uri="{BB962C8B-B14F-4D97-AF65-F5344CB8AC3E}">
        <p14:creationId xmlns:p14="http://schemas.microsoft.com/office/powerpoint/2010/main" val="64272081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drills</a:t>
            </a:r>
            <a:endParaRPr lang="en-US" dirty="0"/>
          </a:p>
        </p:txBody>
      </p:sp>
      <p:sp>
        <p:nvSpPr>
          <p:cNvPr id="5" name="Text Placeholder 4"/>
          <p:cNvSpPr>
            <a:spLocks noGrp="1"/>
          </p:cNvSpPr>
          <p:nvPr>
            <p:ph type="body" idx="1"/>
          </p:nvPr>
        </p:nvSpPr>
        <p:spPr/>
        <p:txBody>
          <a:bodyPr/>
          <a:lstStyle/>
          <a:p>
            <a:r>
              <a:rPr lang="en-US" dirty="0" smtClean="0"/>
              <a:t>Subject of drills</a:t>
            </a:r>
            <a:endParaRPr lang="en-US" dirty="0"/>
          </a:p>
        </p:txBody>
      </p:sp>
      <p:sp>
        <p:nvSpPr>
          <p:cNvPr id="3" name="Content Placeholder 2"/>
          <p:cNvSpPr>
            <a:spLocks noGrp="1"/>
          </p:cNvSpPr>
          <p:nvPr>
            <p:ph sz="half" idx="2"/>
          </p:nvPr>
        </p:nvSpPr>
        <p:spPr/>
        <p:txBody>
          <a:bodyPr/>
          <a:lstStyle/>
          <a:p>
            <a:r>
              <a:rPr lang="en-US" sz="2600" dirty="0" smtClean="0"/>
              <a:t>Man overboard and recovery</a:t>
            </a:r>
          </a:p>
          <a:p>
            <a:r>
              <a:rPr lang="en-US" sz="2600" dirty="0" smtClean="0"/>
              <a:t>Communications</a:t>
            </a:r>
          </a:p>
          <a:p>
            <a:r>
              <a:rPr lang="en-US" sz="2600" dirty="0" smtClean="0"/>
              <a:t>Use of distress signals</a:t>
            </a:r>
          </a:p>
          <a:p>
            <a:r>
              <a:rPr lang="en-US" sz="2600" dirty="0" smtClean="0"/>
              <a:t>Fire</a:t>
            </a:r>
          </a:p>
          <a:p>
            <a:r>
              <a:rPr lang="en-US" sz="2600" dirty="0" smtClean="0"/>
              <a:t>Collision</a:t>
            </a:r>
          </a:p>
          <a:p>
            <a:r>
              <a:rPr lang="en-US" sz="2600" dirty="0" smtClean="0"/>
              <a:t>Grounding</a:t>
            </a:r>
            <a:endParaRPr lang="en-US" sz="2600" dirty="0"/>
          </a:p>
        </p:txBody>
      </p:sp>
      <p:sp>
        <p:nvSpPr>
          <p:cNvPr id="6" name="Text Placeholder 5"/>
          <p:cNvSpPr>
            <a:spLocks noGrp="1"/>
          </p:cNvSpPr>
          <p:nvPr>
            <p:ph type="body" sz="quarter" idx="3"/>
          </p:nvPr>
        </p:nvSpPr>
        <p:spPr/>
        <p:txBody>
          <a:bodyPr/>
          <a:lstStyle/>
          <a:p>
            <a:r>
              <a:rPr lang="en-US" dirty="0" smtClean="0"/>
              <a:t>Types of drills</a:t>
            </a:r>
            <a:endParaRPr lang="en-US" dirty="0"/>
          </a:p>
        </p:txBody>
      </p:sp>
      <p:sp>
        <p:nvSpPr>
          <p:cNvPr id="7" name="Content Placeholder 6"/>
          <p:cNvSpPr>
            <a:spLocks noGrp="1"/>
          </p:cNvSpPr>
          <p:nvPr>
            <p:ph sz="quarter" idx="4"/>
          </p:nvPr>
        </p:nvSpPr>
        <p:spPr>
          <a:xfrm>
            <a:off x="4645025" y="2174875"/>
            <a:ext cx="4346575" cy="3951288"/>
          </a:xfrm>
        </p:spPr>
        <p:txBody>
          <a:bodyPr/>
          <a:lstStyle/>
          <a:p>
            <a:r>
              <a:rPr lang="en-US" sz="2600" dirty="0" smtClean="0"/>
              <a:t>Talk through (discussion)</a:t>
            </a:r>
          </a:p>
          <a:p>
            <a:r>
              <a:rPr lang="en-US" sz="2600" dirty="0" smtClean="0"/>
              <a:t>Walk through (simulation)</a:t>
            </a:r>
          </a:p>
          <a:p>
            <a:r>
              <a:rPr lang="en-US" sz="2600" dirty="0" smtClean="0"/>
              <a:t>Use both types</a:t>
            </a:r>
            <a:endParaRPr lang="en-US" sz="2600" dirty="0"/>
          </a:p>
        </p:txBody>
      </p:sp>
      <p:sp>
        <p:nvSpPr>
          <p:cNvPr id="4" name="Slide Number Placeholder 3"/>
          <p:cNvSpPr>
            <a:spLocks noGrp="1"/>
          </p:cNvSpPr>
          <p:nvPr>
            <p:ph type="sldNum" sz="quarter" idx="12"/>
          </p:nvPr>
        </p:nvSpPr>
        <p:spPr/>
        <p:txBody>
          <a:bodyPr/>
          <a:lstStyle/>
          <a:p>
            <a:fld id="{C3C043E3-3138-40E1-A89F-6190E578DD07}" type="slidenum">
              <a:rPr lang="en-US" smtClean="0"/>
              <a:t>25</a:t>
            </a:fld>
            <a:endParaRPr lang="en-US" dirty="0"/>
          </a:p>
        </p:txBody>
      </p:sp>
    </p:spTree>
    <p:extLst>
      <p:ext uri="{BB962C8B-B14F-4D97-AF65-F5344CB8AC3E}">
        <p14:creationId xmlns:p14="http://schemas.microsoft.com/office/powerpoint/2010/main" val="789282129"/>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35050"/>
          </a:xfrm>
        </p:spPr>
        <p:txBody>
          <a:bodyPr/>
          <a:lstStyle/>
          <a:p>
            <a:r>
              <a:rPr lang="en-US" dirty="0" smtClean="0"/>
              <a:t>Alcohol and boating</a:t>
            </a:r>
            <a:endParaRPr lang="en-US" dirty="0"/>
          </a:p>
        </p:txBody>
      </p:sp>
      <p:sp>
        <p:nvSpPr>
          <p:cNvPr id="3" name="Content Placeholder 2"/>
          <p:cNvSpPr>
            <a:spLocks noGrp="1"/>
          </p:cNvSpPr>
          <p:nvPr>
            <p:ph idx="1"/>
          </p:nvPr>
        </p:nvSpPr>
        <p:spPr>
          <a:xfrm>
            <a:off x="152400" y="1646237"/>
            <a:ext cx="6172200" cy="4525963"/>
          </a:xfrm>
        </p:spPr>
        <p:txBody>
          <a:bodyPr/>
          <a:lstStyle/>
          <a:p>
            <a:r>
              <a:rPr lang="en-US" dirty="0" smtClean="0"/>
              <a:t>Alcohol involvement is the largest single cause of or contributing factor to boating fatalities</a:t>
            </a:r>
          </a:p>
          <a:p>
            <a:r>
              <a:rPr lang="en-US" dirty="0" smtClean="0"/>
              <a:t>You can become impaired even with a BAC much less than the legal limit</a:t>
            </a:r>
          </a:p>
        </p:txBody>
      </p:sp>
      <p:sp>
        <p:nvSpPr>
          <p:cNvPr id="4" name="Slide Number Placeholder 3"/>
          <p:cNvSpPr>
            <a:spLocks noGrp="1"/>
          </p:cNvSpPr>
          <p:nvPr>
            <p:ph type="sldNum" sz="quarter" idx="12"/>
          </p:nvPr>
        </p:nvSpPr>
        <p:spPr/>
        <p:txBody>
          <a:bodyPr/>
          <a:lstStyle/>
          <a:p>
            <a:fld id="{C3C043E3-3138-40E1-A89F-6190E578DD07}" type="slidenum">
              <a:rPr lang="en-US" smtClean="0"/>
              <a:t>26</a:t>
            </a:fld>
            <a:endParaRPr lang="en-US" dirty="0"/>
          </a:p>
        </p:txBody>
      </p:sp>
      <p:pic>
        <p:nvPicPr>
          <p:cNvPr id="1026" name="Picture 2" descr="C:\Users\Dan\AppData\Local\Microsoft\Windows\Temporary Internet Files\Content.IE5\XO41L6OT\MP9004004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1" y="1850248"/>
            <a:ext cx="2514600" cy="3178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7864237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Alcohol and boating</a:t>
            </a:r>
            <a:endParaRPr lang="en-US" dirty="0"/>
          </a:p>
        </p:txBody>
      </p:sp>
      <p:sp>
        <p:nvSpPr>
          <p:cNvPr id="3" name="Content Placeholder 2"/>
          <p:cNvSpPr>
            <a:spLocks noGrp="1"/>
          </p:cNvSpPr>
          <p:nvPr>
            <p:ph idx="1"/>
          </p:nvPr>
        </p:nvSpPr>
        <p:spPr/>
        <p:txBody>
          <a:bodyPr/>
          <a:lstStyle/>
          <a:p>
            <a:r>
              <a:rPr lang="en-US" dirty="0"/>
              <a:t>Drinking no alcohol </a:t>
            </a:r>
            <a:r>
              <a:rPr lang="en-US" dirty="0" smtClean="0"/>
              <a:t>is </a:t>
            </a:r>
            <a:r>
              <a:rPr lang="en-US" dirty="0"/>
              <a:t>the safest way to enjoy the water; intoxicated passengers are also at risk of injury and falls overboard</a:t>
            </a:r>
          </a:p>
          <a:p>
            <a:r>
              <a:rPr lang="en-US" dirty="0"/>
              <a:t>Alcohol related accidents are likely to result in civil litigation and possibly criminal penalties</a:t>
            </a:r>
          </a:p>
          <a:p>
            <a:pPr marL="0" indent="0">
              <a:buNone/>
            </a:pP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27</a:t>
            </a:fld>
            <a:endParaRPr lang="en-US" dirty="0"/>
          </a:p>
        </p:txBody>
      </p:sp>
    </p:spTree>
    <p:extLst>
      <p:ext uri="{BB962C8B-B14F-4D97-AF65-F5344CB8AC3E}">
        <p14:creationId xmlns:p14="http://schemas.microsoft.com/office/powerpoint/2010/main" val="3983965130"/>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a:t>
            </a:r>
            <a:endParaRPr lang="en-US" dirty="0"/>
          </a:p>
        </p:txBody>
      </p:sp>
      <p:sp>
        <p:nvSpPr>
          <p:cNvPr id="3" name="Slide Number Placeholder 2"/>
          <p:cNvSpPr>
            <a:spLocks noGrp="1"/>
          </p:cNvSpPr>
          <p:nvPr>
            <p:ph type="sldNum" sz="quarter" idx="12"/>
          </p:nvPr>
        </p:nvSpPr>
        <p:spPr/>
        <p:txBody>
          <a:bodyPr/>
          <a:lstStyle/>
          <a:p>
            <a:fld id="{C3C043E3-3138-40E1-A89F-6190E578DD07}" type="slidenum">
              <a:rPr lang="en-US" smtClean="0"/>
              <a:t>28</a:t>
            </a:fld>
            <a:endParaRPr lang="en-US" dirty="0"/>
          </a:p>
        </p:txBody>
      </p:sp>
    </p:spTree>
    <p:extLst>
      <p:ext uri="{BB962C8B-B14F-4D97-AF65-F5344CB8AC3E}">
        <p14:creationId xmlns:p14="http://schemas.microsoft.com/office/powerpoint/2010/main" val="363150615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705600" y="6381750"/>
            <a:ext cx="2133600" cy="476250"/>
          </a:xfrm>
        </p:spPr>
        <p:txBody>
          <a:bodyPr/>
          <a:lstStyle/>
          <a:p>
            <a:fld id="{C3C043E3-3138-40E1-A89F-6190E578DD07}" type="slidenum">
              <a:rPr lang="en-US" smtClean="0"/>
              <a:t>29</a:t>
            </a:fld>
            <a:endParaRPr lang="en-US" dirty="0"/>
          </a:p>
        </p:txBody>
      </p:sp>
      <p:grpSp>
        <p:nvGrpSpPr>
          <p:cNvPr id="13" name="Group 12"/>
          <p:cNvGrpSpPr/>
          <p:nvPr/>
        </p:nvGrpSpPr>
        <p:grpSpPr>
          <a:xfrm>
            <a:off x="5880100" y="5175250"/>
            <a:ext cx="1889125" cy="1019175"/>
            <a:chOff x="5727700" y="5038725"/>
            <a:chExt cx="1889125" cy="1019175"/>
          </a:xfrm>
        </p:grpSpPr>
        <p:sp>
          <p:nvSpPr>
            <p:cNvPr id="14" name="Freeform 13"/>
            <p:cNvSpPr>
              <a:spLocks/>
            </p:cNvSpPr>
            <p:nvPr/>
          </p:nvSpPr>
          <p:spPr bwMode="auto">
            <a:xfrm>
              <a:off x="5727700" y="5038725"/>
              <a:ext cx="1889125" cy="1019175"/>
            </a:xfrm>
            <a:custGeom>
              <a:avLst/>
              <a:gdLst/>
              <a:ahLst/>
              <a:cxnLst>
                <a:cxn ang="0">
                  <a:pos x="158" y="0"/>
                </a:cxn>
                <a:cxn ang="0">
                  <a:pos x="158" y="2"/>
                </a:cxn>
                <a:cxn ang="0">
                  <a:pos x="178" y="2"/>
                </a:cxn>
                <a:cxn ang="0">
                  <a:pos x="674" y="178"/>
                </a:cxn>
                <a:cxn ang="0">
                  <a:pos x="1170" y="2"/>
                </a:cxn>
                <a:cxn ang="0">
                  <a:pos x="1190" y="2"/>
                </a:cxn>
                <a:cxn ang="0">
                  <a:pos x="1190" y="634"/>
                </a:cxn>
                <a:cxn ang="0">
                  <a:pos x="166" y="634"/>
                </a:cxn>
                <a:cxn ang="0">
                  <a:pos x="166" y="642"/>
                </a:cxn>
                <a:cxn ang="0">
                  <a:pos x="162" y="634"/>
                </a:cxn>
                <a:cxn ang="0">
                  <a:pos x="158" y="634"/>
                </a:cxn>
                <a:cxn ang="0">
                  <a:pos x="158" y="626"/>
                </a:cxn>
                <a:cxn ang="0">
                  <a:pos x="0" y="314"/>
                </a:cxn>
                <a:cxn ang="0">
                  <a:pos x="158" y="0"/>
                </a:cxn>
              </a:cxnLst>
              <a:rect l="0" t="0" r="r" b="b"/>
              <a:pathLst>
                <a:path w="1190" h="642">
                  <a:moveTo>
                    <a:pt x="158" y="0"/>
                  </a:moveTo>
                  <a:lnTo>
                    <a:pt x="158" y="2"/>
                  </a:lnTo>
                  <a:lnTo>
                    <a:pt x="178" y="2"/>
                  </a:lnTo>
                  <a:lnTo>
                    <a:pt x="674" y="178"/>
                  </a:lnTo>
                  <a:lnTo>
                    <a:pt x="1170" y="2"/>
                  </a:lnTo>
                  <a:lnTo>
                    <a:pt x="1190" y="2"/>
                  </a:lnTo>
                  <a:lnTo>
                    <a:pt x="1190" y="634"/>
                  </a:lnTo>
                  <a:lnTo>
                    <a:pt x="166" y="634"/>
                  </a:lnTo>
                  <a:lnTo>
                    <a:pt x="166" y="642"/>
                  </a:lnTo>
                  <a:lnTo>
                    <a:pt x="162" y="634"/>
                  </a:lnTo>
                  <a:lnTo>
                    <a:pt x="158" y="634"/>
                  </a:lnTo>
                  <a:lnTo>
                    <a:pt x="158" y="626"/>
                  </a:lnTo>
                  <a:lnTo>
                    <a:pt x="0" y="314"/>
                  </a:lnTo>
                  <a:lnTo>
                    <a:pt x="158" y="0"/>
                  </a:lnTo>
                  <a:close/>
                </a:path>
              </a:pathLst>
            </a:custGeom>
            <a:solidFill>
              <a:schemeClr val="bg1">
                <a:lumMod val="60000"/>
                <a:lumOff val="40000"/>
              </a:schemeClr>
            </a:solidFill>
            <a:ln w="8">
              <a:solidFill>
                <a:schemeClr val="accent3">
                  <a:lumMod val="50000"/>
                </a:schemeClr>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5" name="TextBox 14"/>
            <p:cNvSpPr txBox="1"/>
            <p:nvPr/>
          </p:nvSpPr>
          <p:spPr>
            <a:xfrm>
              <a:off x="6019800" y="5334000"/>
              <a:ext cx="1552861"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Reassess?</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16" name="Group 15"/>
          <p:cNvGrpSpPr/>
          <p:nvPr/>
        </p:nvGrpSpPr>
        <p:grpSpPr>
          <a:xfrm>
            <a:off x="6134100" y="4086225"/>
            <a:ext cx="1638300" cy="1295400"/>
            <a:chOff x="5981700" y="3949700"/>
            <a:chExt cx="1638300" cy="1295400"/>
          </a:xfrm>
          <a:solidFill>
            <a:schemeClr val="bg1">
              <a:lumMod val="60000"/>
              <a:lumOff val="40000"/>
            </a:schemeClr>
          </a:solidFill>
        </p:grpSpPr>
        <p:sp>
          <p:nvSpPr>
            <p:cNvPr id="17" name="Freeform 9"/>
            <p:cNvSpPr>
              <a:spLocks/>
            </p:cNvSpPr>
            <p:nvPr/>
          </p:nvSpPr>
          <p:spPr bwMode="auto">
            <a:xfrm>
              <a:off x="5981700" y="3949700"/>
              <a:ext cx="1638300" cy="1295400"/>
            </a:xfrm>
            <a:custGeom>
              <a:avLst/>
              <a:gdLst/>
              <a:ahLst/>
              <a:cxnLst>
                <a:cxn ang="0">
                  <a:pos x="516" y="176"/>
                </a:cxn>
                <a:cxn ang="0">
                  <a:pos x="20" y="0"/>
                </a:cxn>
                <a:cxn ang="0">
                  <a:pos x="0" y="0"/>
                </a:cxn>
                <a:cxn ang="0">
                  <a:pos x="0" y="640"/>
                </a:cxn>
                <a:cxn ang="0">
                  <a:pos x="20" y="640"/>
                </a:cxn>
                <a:cxn ang="0">
                  <a:pos x="516" y="816"/>
                </a:cxn>
                <a:cxn ang="0">
                  <a:pos x="1012" y="640"/>
                </a:cxn>
                <a:cxn ang="0">
                  <a:pos x="1032" y="640"/>
                </a:cxn>
                <a:cxn ang="0">
                  <a:pos x="1032" y="0"/>
                </a:cxn>
                <a:cxn ang="0">
                  <a:pos x="1012" y="0"/>
                </a:cxn>
                <a:cxn ang="0">
                  <a:pos x="516" y="176"/>
                </a:cxn>
              </a:cxnLst>
              <a:rect l="0" t="0" r="r" b="b"/>
              <a:pathLst>
                <a:path w="1032" h="816">
                  <a:moveTo>
                    <a:pt x="516" y="176"/>
                  </a:moveTo>
                  <a:lnTo>
                    <a:pt x="20" y="0"/>
                  </a:lnTo>
                  <a:lnTo>
                    <a:pt x="0" y="0"/>
                  </a:lnTo>
                  <a:lnTo>
                    <a:pt x="0" y="640"/>
                  </a:lnTo>
                  <a:lnTo>
                    <a:pt x="20" y="640"/>
                  </a:lnTo>
                  <a:lnTo>
                    <a:pt x="516" y="816"/>
                  </a:lnTo>
                  <a:lnTo>
                    <a:pt x="1012" y="640"/>
                  </a:lnTo>
                  <a:lnTo>
                    <a:pt x="1032" y="640"/>
                  </a:lnTo>
                  <a:lnTo>
                    <a:pt x="1032" y="0"/>
                  </a:lnTo>
                  <a:lnTo>
                    <a:pt x="1012" y="0"/>
                  </a:lnTo>
                  <a:lnTo>
                    <a:pt x="516" y="176"/>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TextBox 17"/>
            <p:cNvSpPr txBox="1"/>
            <p:nvPr/>
          </p:nvSpPr>
          <p:spPr>
            <a:xfrm>
              <a:off x="6172200" y="4191000"/>
              <a:ext cx="1332416" cy="830997"/>
            </a:xfrm>
            <a:prstGeom prst="rect">
              <a:avLst/>
            </a:prstGeom>
            <a:grpFill/>
          </p:spPr>
          <p:txBody>
            <a:bodyPr wrap="none" rtlCol="0">
              <a:spAutoFit/>
            </a:bodyPr>
            <a:lstStyle/>
            <a:p>
              <a:pPr algn="ctr"/>
              <a:r>
                <a:rPr lang="en-US" sz="2400" dirty="0" smtClean="0">
                  <a:effectLst>
                    <a:outerShdw blurRad="38100" dist="38100" dir="2700000" algn="tl">
                      <a:srgbClr val="000000">
                        <a:alpha val="43137"/>
                      </a:srgbClr>
                    </a:outerShdw>
                  </a:effectLst>
                </a:rPr>
                <a:t>Monitor</a:t>
              </a:r>
            </a:p>
            <a:p>
              <a:pPr algn="ctr"/>
              <a:r>
                <a:rPr lang="en-US" sz="2400" dirty="0" smtClean="0">
                  <a:effectLst>
                    <a:outerShdw blurRad="38100" dist="38100" dir="2700000" algn="tl">
                      <a:srgbClr val="000000">
                        <a:alpha val="43137"/>
                      </a:srgbClr>
                    </a:outerShdw>
                  </a:effectLst>
                </a:rPr>
                <a:t>situation</a:t>
              </a:r>
              <a:endParaRPr lang="en-US" sz="2400" dirty="0">
                <a:effectLst>
                  <a:outerShdw blurRad="38100" dist="38100" dir="2700000" algn="tl">
                    <a:srgbClr val="000000">
                      <a:alpha val="43137"/>
                    </a:srgbClr>
                  </a:outerShdw>
                </a:effectLst>
              </a:endParaRPr>
            </a:p>
          </p:txBody>
        </p:sp>
      </p:grpSp>
      <p:grpSp>
        <p:nvGrpSpPr>
          <p:cNvPr id="19" name="Group 18"/>
          <p:cNvGrpSpPr/>
          <p:nvPr/>
        </p:nvGrpSpPr>
        <p:grpSpPr>
          <a:xfrm>
            <a:off x="6134100" y="2968625"/>
            <a:ext cx="1638300" cy="1308100"/>
            <a:chOff x="5981700" y="2832100"/>
            <a:chExt cx="1638300" cy="1308100"/>
          </a:xfrm>
          <a:solidFill>
            <a:schemeClr val="bg1">
              <a:lumMod val="60000"/>
              <a:lumOff val="40000"/>
            </a:schemeClr>
          </a:solidFill>
          <a:effectLst>
            <a:outerShdw blurRad="50800" dist="38100" dir="2700000" algn="tl" rotWithShape="0">
              <a:prstClr val="black">
                <a:alpha val="40000"/>
              </a:prstClr>
            </a:outerShdw>
          </a:effectLst>
        </p:grpSpPr>
        <p:sp>
          <p:nvSpPr>
            <p:cNvPr id="20" name="Freeform 12"/>
            <p:cNvSpPr>
              <a:spLocks/>
            </p:cNvSpPr>
            <p:nvPr/>
          </p:nvSpPr>
          <p:spPr bwMode="auto">
            <a:xfrm>
              <a:off x="5981700" y="2832100"/>
              <a:ext cx="1638300" cy="1308100"/>
            </a:xfrm>
            <a:custGeom>
              <a:avLst/>
              <a:gdLst/>
              <a:ahLst/>
              <a:cxnLst>
                <a:cxn ang="0">
                  <a:pos x="0" y="0"/>
                </a:cxn>
                <a:cxn ang="0">
                  <a:pos x="0" y="14"/>
                </a:cxn>
                <a:cxn ang="0">
                  <a:pos x="158" y="328"/>
                </a:cxn>
                <a:cxn ang="0">
                  <a:pos x="0" y="640"/>
                </a:cxn>
                <a:cxn ang="0">
                  <a:pos x="0" y="648"/>
                </a:cxn>
                <a:cxn ang="0">
                  <a:pos x="20" y="648"/>
                </a:cxn>
                <a:cxn ang="0">
                  <a:pos x="516" y="824"/>
                </a:cxn>
                <a:cxn ang="0">
                  <a:pos x="1012" y="648"/>
                </a:cxn>
                <a:cxn ang="0">
                  <a:pos x="1032" y="648"/>
                </a:cxn>
                <a:cxn ang="0">
                  <a:pos x="1032" y="0"/>
                </a:cxn>
                <a:cxn ang="0">
                  <a:pos x="0" y="0"/>
                </a:cxn>
              </a:cxnLst>
              <a:rect l="0" t="0" r="r" b="b"/>
              <a:pathLst>
                <a:path w="1032" h="824">
                  <a:moveTo>
                    <a:pt x="0" y="0"/>
                  </a:moveTo>
                  <a:lnTo>
                    <a:pt x="0" y="14"/>
                  </a:lnTo>
                  <a:lnTo>
                    <a:pt x="158" y="328"/>
                  </a:lnTo>
                  <a:lnTo>
                    <a:pt x="0" y="640"/>
                  </a:lnTo>
                  <a:lnTo>
                    <a:pt x="0" y="648"/>
                  </a:lnTo>
                  <a:lnTo>
                    <a:pt x="20" y="648"/>
                  </a:lnTo>
                  <a:lnTo>
                    <a:pt x="516" y="824"/>
                  </a:lnTo>
                  <a:lnTo>
                    <a:pt x="1012" y="648"/>
                  </a:lnTo>
                  <a:lnTo>
                    <a:pt x="1032" y="648"/>
                  </a:lnTo>
                  <a:lnTo>
                    <a:pt x="1032" y="0"/>
                  </a:lnTo>
                  <a:lnTo>
                    <a:pt x="0" y="0"/>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TextBox 20"/>
            <p:cNvSpPr txBox="1"/>
            <p:nvPr/>
          </p:nvSpPr>
          <p:spPr>
            <a:xfrm>
              <a:off x="6312746" y="2971800"/>
              <a:ext cx="939681" cy="830997"/>
            </a:xfrm>
            <a:prstGeom prst="rect">
              <a:avLst/>
            </a:prstGeom>
            <a:grpFill/>
          </p:spPr>
          <p:txBody>
            <a:bodyPr wrap="none" rtlCol="0">
              <a:spAutoFit/>
            </a:bodyPr>
            <a:lstStyle/>
            <a:p>
              <a:pPr algn="ctr"/>
              <a:r>
                <a:rPr lang="en-US" sz="2400" dirty="0" smtClean="0">
                  <a:effectLst>
                    <a:outerShdw blurRad="38100" dist="38100" dir="2700000" algn="tl">
                      <a:srgbClr val="000000">
                        <a:alpha val="43137"/>
                      </a:srgbClr>
                    </a:outerShdw>
                  </a:effectLst>
                </a:rPr>
                <a:t>Seek</a:t>
              </a:r>
            </a:p>
            <a:p>
              <a:pPr algn="ctr"/>
              <a:r>
                <a:rPr lang="en-US" sz="2400" dirty="0">
                  <a:effectLst>
                    <a:outerShdw blurRad="38100" dist="38100" dir="2700000" algn="tl">
                      <a:srgbClr val="000000">
                        <a:alpha val="43137"/>
                      </a:srgbClr>
                    </a:outerShdw>
                  </a:effectLst>
                </a:rPr>
                <a:t>h</a:t>
              </a:r>
              <a:r>
                <a:rPr lang="en-US" sz="2400" dirty="0" smtClean="0">
                  <a:effectLst>
                    <a:outerShdw blurRad="38100" dist="38100" dir="2700000" algn="tl">
                      <a:srgbClr val="000000">
                        <a:alpha val="43137"/>
                      </a:srgbClr>
                    </a:outerShdw>
                  </a:effectLst>
                </a:rPr>
                <a:t>elp?</a:t>
              </a:r>
              <a:endParaRPr lang="en-US" sz="2400" dirty="0">
                <a:effectLst>
                  <a:outerShdw blurRad="38100" dist="38100" dir="2700000" algn="tl">
                    <a:srgbClr val="000000">
                      <a:alpha val="43137"/>
                    </a:srgbClr>
                  </a:outerShdw>
                </a:effectLst>
              </a:endParaRPr>
            </a:p>
          </p:txBody>
        </p:sp>
      </p:grpSp>
      <p:grpSp>
        <p:nvGrpSpPr>
          <p:cNvPr id="22" name="Group 21"/>
          <p:cNvGrpSpPr/>
          <p:nvPr/>
        </p:nvGrpSpPr>
        <p:grpSpPr>
          <a:xfrm>
            <a:off x="4419600" y="2968625"/>
            <a:ext cx="1889125" cy="1041400"/>
            <a:chOff x="4267200" y="2832100"/>
            <a:chExt cx="1889125" cy="1041400"/>
          </a:xfrm>
          <a:solidFill>
            <a:schemeClr val="bg1">
              <a:lumMod val="60000"/>
              <a:lumOff val="40000"/>
            </a:schemeClr>
          </a:solidFill>
          <a:effectLst>
            <a:outerShdw blurRad="50800" dist="38100" dir="2700000" algn="tl" rotWithShape="0">
              <a:prstClr val="black">
                <a:alpha val="40000"/>
              </a:prstClr>
            </a:outerShdw>
          </a:effectLst>
        </p:grpSpPr>
        <p:sp>
          <p:nvSpPr>
            <p:cNvPr id="23" name="Freeform 6"/>
            <p:cNvSpPr>
              <a:spLocks/>
            </p:cNvSpPr>
            <p:nvPr/>
          </p:nvSpPr>
          <p:spPr bwMode="auto">
            <a:xfrm>
              <a:off x="4267200" y="2832100"/>
              <a:ext cx="1889125" cy="1041400"/>
            </a:xfrm>
            <a:custGeom>
              <a:avLst/>
              <a:gdLst/>
              <a:ahLst/>
              <a:cxnLst>
                <a:cxn ang="0">
                  <a:pos x="1032" y="14"/>
                </a:cxn>
                <a:cxn ang="0">
                  <a:pos x="1032" y="0"/>
                </a:cxn>
                <a:cxn ang="0">
                  <a:pos x="0" y="0"/>
                </a:cxn>
                <a:cxn ang="0">
                  <a:pos x="0" y="14"/>
                </a:cxn>
                <a:cxn ang="0">
                  <a:pos x="158" y="328"/>
                </a:cxn>
                <a:cxn ang="0">
                  <a:pos x="0" y="640"/>
                </a:cxn>
                <a:cxn ang="0">
                  <a:pos x="0" y="648"/>
                </a:cxn>
                <a:cxn ang="0">
                  <a:pos x="1024" y="648"/>
                </a:cxn>
                <a:cxn ang="0">
                  <a:pos x="1024" y="656"/>
                </a:cxn>
                <a:cxn ang="0">
                  <a:pos x="1028" y="648"/>
                </a:cxn>
                <a:cxn ang="0">
                  <a:pos x="1032" y="648"/>
                </a:cxn>
                <a:cxn ang="0">
                  <a:pos x="1032" y="640"/>
                </a:cxn>
                <a:cxn ang="0">
                  <a:pos x="1190" y="328"/>
                </a:cxn>
                <a:cxn ang="0">
                  <a:pos x="1032" y="14"/>
                </a:cxn>
              </a:cxnLst>
              <a:rect l="0" t="0" r="r" b="b"/>
              <a:pathLst>
                <a:path w="1190" h="656">
                  <a:moveTo>
                    <a:pt x="1032" y="14"/>
                  </a:moveTo>
                  <a:lnTo>
                    <a:pt x="1032" y="0"/>
                  </a:lnTo>
                  <a:lnTo>
                    <a:pt x="0" y="0"/>
                  </a:lnTo>
                  <a:lnTo>
                    <a:pt x="0" y="14"/>
                  </a:lnTo>
                  <a:lnTo>
                    <a:pt x="158" y="328"/>
                  </a:lnTo>
                  <a:lnTo>
                    <a:pt x="0" y="640"/>
                  </a:lnTo>
                  <a:lnTo>
                    <a:pt x="0" y="648"/>
                  </a:lnTo>
                  <a:lnTo>
                    <a:pt x="1024" y="648"/>
                  </a:lnTo>
                  <a:lnTo>
                    <a:pt x="1024" y="656"/>
                  </a:lnTo>
                  <a:lnTo>
                    <a:pt x="1028" y="648"/>
                  </a:lnTo>
                  <a:lnTo>
                    <a:pt x="1032" y="648"/>
                  </a:lnTo>
                  <a:lnTo>
                    <a:pt x="1032" y="640"/>
                  </a:lnTo>
                  <a:lnTo>
                    <a:pt x="1190" y="328"/>
                  </a:lnTo>
                  <a:lnTo>
                    <a:pt x="1032" y="14"/>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TextBox 23"/>
            <p:cNvSpPr txBox="1"/>
            <p:nvPr/>
          </p:nvSpPr>
          <p:spPr>
            <a:xfrm>
              <a:off x="4613473" y="2979003"/>
              <a:ext cx="1007007" cy="830997"/>
            </a:xfrm>
            <a:prstGeom prst="rect">
              <a:avLst/>
            </a:prstGeom>
            <a:grpFill/>
          </p:spPr>
          <p:txBody>
            <a:bodyPr wrap="none" rtlCol="0">
              <a:spAutoFit/>
            </a:bodyPr>
            <a:lstStyle/>
            <a:p>
              <a:pPr algn="ctr"/>
              <a:r>
                <a:rPr lang="en-US" sz="2400" dirty="0" smtClean="0">
                  <a:effectLst>
                    <a:outerShdw blurRad="38100" dist="38100" dir="2700000" algn="tl">
                      <a:srgbClr val="000000">
                        <a:alpha val="43137"/>
                      </a:srgbClr>
                    </a:outerShdw>
                  </a:effectLst>
                </a:rPr>
                <a:t>Take</a:t>
              </a:r>
            </a:p>
            <a:p>
              <a:pPr algn="ctr"/>
              <a:r>
                <a:rPr lang="en-US" sz="2400" dirty="0">
                  <a:effectLst>
                    <a:outerShdw blurRad="38100" dist="38100" dir="2700000" algn="tl">
                      <a:srgbClr val="000000">
                        <a:alpha val="43137"/>
                      </a:srgbClr>
                    </a:outerShdw>
                  </a:effectLst>
                </a:rPr>
                <a:t>a</a:t>
              </a:r>
              <a:r>
                <a:rPr lang="en-US" sz="2400" dirty="0" smtClean="0">
                  <a:effectLst>
                    <a:outerShdw blurRad="38100" dist="38100" dir="2700000" algn="tl">
                      <a:srgbClr val="000000">
                        <a:alpha val="43137"/>
                      </a:srgbClr>
                    </a:outerShdw>
                  </a:effectLst>
                </a:rPr>
                <a:t>ction</a:t>
              </a:r>
            </a:p>
          </p:txBody>
        </p:sp>
      </p:grpSp>
      <p:grpSp>
        <p:nvGrpSpPr>
          <p:cNvPr id="25" name="Group 24"/>
          <p:cNvGrpSpPr/>
          <p:nvPr/>
        </p:nvGrpSpPr>
        <p:grpSpPr>
          <a:xfrm>
            <a:off x="2692400" y="2955925"/>
            <a:ext cx="1889125" cy="1041400"/>
            <a:chOff x="2540000" y="2819400"/>
            <a:chExt cx="1889125" cy="1041400"/>
          </a:xfrm>
          <a:solidFill>
            <a:schemeClr val="bg1">
              <a:lumMod val="60000"/>
              <a:lumOff val="40000"/>
            </a:schemeClr>
          </a:solidFill>
          <a:effectLst>
            <a:outerShdw blurRad="50800" dist="38100" dir="2700000" algn="tl" rotWithShape="0">
              <a:prstClr val="black">
                <a:alpha val="40000"/>
              </a:prstClr>
            </a:outerShdw>
          </a:effectLst>
        </p:grpSpPr>
        <p:sp>
          <p:nvSpPr>
            <p:cNvPr id="26" name="Freeform 5"/>
            <p:cNvSpPr>
              <a:spLocks/>
            </p:cNvSpPr>
            <p:nvPr/>
          </p:nvSpPr>
          <p:spPr bwMode="auto">
            <a:xfrm>
              <a:off x="2540000" y="2819400"/>
              <a:ext cx="1889125" cy="1041400"/>
            </a:xfrm>
            <a:custGeom>
              <a:avLst/>
              <a:gdLst/>
              <a:ahLst/>
              <a:cxnLst>
                <a:cxn ang="0">
                  <a:pos x="1032" y="14"/>
                </a:cxn>
                <a:cxn ang="0">
                  <a:pos x="1032" y="0"/>
                </a:cxn>
                <a:cxn ang="0">
                  <a:pos x="0" y="0"/>
                </a:cxn>
                <a:cxn ang="0">
                  <a:pos x="0" y="14"/>
                </a:cxn>
                <a:cxn ang="0">
                  <a:pos x="158" y="328"/>
                </a:cxn>
                <a:cxn ang="0">
                  <a:pos x="0" y="640"/>
                </a:cxn>
                <a:cxn ang="0">
                  <a:pos x="0" y="648"/>
                </a:cxn>
                <a:cxn ang="0">
                  <a:pos x="1024" y="648"/>
                </a:cxn>
                <a:cxn ang="0">
                  <a:pos x="1024" y="656"/>
                </a:cxn>
                <a:cxn ang="0">
                  <a:pos x="1028" y="648"/>
                </a:cxn>
                <a:cxn ang="0">
                  <a:pos x="1032" y="648"/>
                </a:cxn>
                <a:cxn ang="0">
                  <a:pos x="1032" y="640"/>
                </a:cxn>
                <a:cxn ang="0">
                  <a:pos x="1190" y="328"/>
                </a:cxn>
                <a:cxn ang="0">
                  <a:pos x="1032" y="14"/>
                </a:cxn>
              </a:cxnLst>
              <a:rect l="0" t="0" r="r" b="b"/>
              <a:pathLst>
                <a:path w="1190" h="656">
                  <a:moveTo>
                    <a:pt x="1032" y="14"/>
                  </a:moveTo>
                  <a:lnTo>
                    <a:pt x="1032" y="0"/>
                  </a:lnTo>
                  <a:lnTo>
                    <a:pt x="0" y="0"/>
                  </a:lnTo>
                  <a:lnTo>
                    <a:pt x="0" y="14"/>
                  </a:lnTo>
                  <a:lnTo>
                    <a:pt x="158" y="328"/>
                  </a:lnTo>
                  <a:lnTo>
                    <a:pt x="0" y="640"/>
                  </a:lnTo>
                  <a:lnTo>
                    <a:pt x="0" y="648"/>
                  </a:lnTo>
                  <a:lnTo>
                    <a:pt x="1024" y="648"/>
                  </a:lnTo>
                  <a:lnTo>
                    <a:pt x="1024" y="656"/>
                  </a:lnTo>
                  <a:lnTo>
                    <a:pt x="1028" y="648"/>
                  </a:lnTo>
                  <a:lnTo>
                    <a:pt x="1032" y="648"/>
                  </a:lnTo>
                  <a:lnTo>
                    <a:pt x="1032" y="640"/>
                  </a:lnTo>
                  <a:lnTo>
                    <a:pt x="1190" y="328"/>
                  </a:lnTo>
                  <a:lnTo>
                    <a:pt x="1032" y="14"/>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TextBox 26"/>
            <p:cNvSpPr txBox="1"/>
            <p:nvPr/>
          </p:nvSpPr>
          <p:spPr>
            <a:xfrm>
              <a:off x="2819400" y="3111500"/>
              <a:ext cx="1350050" cy="461665"/>
            </a:xfrm>
            <a:prstGeom prst="rect">
              <a:avLst/>
            </a:prstGeom>
            <a:grp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Stabilize</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sp>
        <p:nvSpPr>
          <p:cNvPr id="28" name="Title 1"/>
          <p:cNvSpPr txBox="1">
            <a:spLocks/>
          </p:cNvSpPr>
          <p:nvPr/>
        </p:nvSpPr>
        <p:spPr bwMode="auto">
          <a:xfrm>
            <a:off x="2895600" y="441325"/>
            <a:ext cx="5181600" cy="114300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4200" b="0">
                <a:solidFill>
                  <a:schemeClr val="tx2"/>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lgn="ctr" rtl="0" eaLnBrk="1" fontAlgn="base" hangingPunct="1">
              <a:spcBef>
                <a:spcPct val="0"/>
              </a:spcBef>
              <a:spcAft>
                <a:spcPct val="0"/>
              </a:spcAft>
              <a:defRPr sz="4200" b="1">
                <a:solidFill>
                  <a:schemeClr val="tx2"/>
                </a:solidFill>
                <a:latin typeface="Arial" charset="0"/>
              </a:defRPr>
            </a:lvl2pPr>
            <a:lvl3pPr algn="ctr" rtl="0" eaLnBrk="1" fontAlgn="base" hangingPunct="1">
              <a:spcBef>
                <a:spcPct val="0"/>
              </a:spcBef>
              <a:spcAft>
                <a:spcPct val="0"/>
              </a:spcAft>
              <a:defRPr sz="4200" b="1">
                <a:solidFill>
                  <a:schemeClr val="tx2"/>
                </a:solidFill>
                <a:latin typeface="Arial" charset="0"/>
              </a:defRPr>
            </a:lvl3pPr>
            <a:lvl4pPr algn="ctr" rtl="0" eaLnBrk="1" fontAlgn="base" hangingPunct="1">
              <a:spcBef>
                <a:spcPct val="0"/>
              </a:spcBef>
              <a:spcAft>
                <a:spcPct val="0"/>
              </a:spcAft>
              <a:defRPr sz="4200" b="1">
                <a:solidFill>
                  <a:schemeClr val="tx2"/>
                </a:solidFill>
                <a:latin typeface="Arial" charset="0"/>
              </a:defRPr>
            </a:lvl4pPr>
            <a:lvl5pPr algn="ctr" rtl="0" eaLnBrk="1" fontAlgn="base" hangingPunct="1">
              <a:spcBef>
                <a:spcPct val="0"/>
              </a:spcBef>
              <a:spcAft>
                <a:spcPct val="0"/>
              </a:spcAft>
              <a:defRPr sz="4200" b="1">
                <a:solidFill>
                  <a:schemeClr val="tx2"/>
                </a:solidFill>
                <a:latin typeface="Arial" charset="0"/>
              </a:defRPr>
            </a:lvl5pPr>
            <a:lvl6pPr marL="457200" algn="ctr" rtl="0" eaLnBrk="1" fontAlgn="base" hangingPunct="1">
              <a:spcBef>
                <a:spcPct val="0"/>
              </a:spcBef>
              <a:spcAft>
                <a:spcPct val="0"/>
              </a:spcAft>
              <a:defRPr sz="4200" b="1">
                <a:solidFill>
                  <a:schemeClr val="tx2"/>
                </a:solidFill>
                <a:latin typeface="Arial" charset="0"/>
              </a:defRPr>
            </a:lvl6pPr>
            <a:lvl7pPr marL="914400" algn="ctr" rtl="0" eaLnBrk="1" fontAlgn="base" hangingPunct="1">
              <a:spcBef>
                <a:spcPct val="0"/>
              </a:spcBef>
              <a:spcAft>
                <a:spcPct val="0"/>
              </a:spcAft>
              <a:defRPr sz="4200" b="1">
                <a:solidFill>
                  <a:schemeClr val="tx2"/>
                </a:solidFill>
                <a:latin typeface="Arial" charset="0"/>
              </a:defRPr>
            </a:lvl7pPr>
            <a:lvl8pPr marL="1371600" algn="ctr" rtl="0" eaLnBrk="1" fontAlgn="base" hangingPunct="1">
              <a:spcBef>
                <a:spcPct val="0"/>
              </a:spcBef>
              <a:spcAft>
                <a:spcPct val="0"/>
              </a:spcAft>
              <a:defRPr sz="4200" b="1">
                <a:solidFill>
                  <a:schemeClr val="tx2"/>
                </a:solidFill>
                <a:latin typeface="Arial" charset="0"/>
              </a:defRPr>
            </a:lvl8pPr>
            <a:lvl9pPr marL="1828800" algn="ctr" rtl="0" eaLnBrk="1" fontAlgn="base" hangingPunct="1">
              <a:spcBef>
                <a:spcPct val="0"/>
              </a:spcBef>
              <a:spcAft>
                <a:spcPct val="0"/>
              </a:spcAft>
              <a:defRPr sz="4200" b="1">
                <a:solidFill>
                  <a:schemeClr val="tx2"/>
                </a:solidFill>
                <a:latin typeface="Arial" charset="0"/>
              </a:defRPr>
            </a:lvl9pPr>
          </a:lstStyle>
          <a:p>
            <a:r>
              <a:rPr lang="en-US" sz="4000" kern="0" dirty="0" smtClean="0"/>
              <a:t>Key response steps</a:t>
            </a:r>
            <a:endParaRPr lang="en-US" sz="4000" kern="0" dirty="0"/>
          </a:p>
        </p:txBody>
      </p:sp>
      <p:grpSp>
        <p:nvGrpSpPr>
          <p:cNvPr id="29" name="Group 28"/>
          <p:cNvGrpSpPr/>
          <p:nvPr/>
        </p:nvGrpSpPr>
        <p:grpSpPr>
          <a:xfrm>
            <a:off x="952500" y="2978150"/>
            <a:ext cx="1889125" cy="1019175"/>
            <a:chOff x="800100" y="2841625"/>
            <a:chExt cx="1889125" cy="1019175"/>
          </a:xfrm>
          <a:solidFill>
            <a:schemeClr val="bg1">
              <a:lumMod val="60000"/>
              <a:lumOff val="40000"/>
            </a:schemeClr>
          </a:solidFill>
          <a:effectLst>
            <a:outerShdw blurRad="50800" dist="38100" dir="2700000" algn="tl" rotWithShape="0">
              <a:prstClr val="black">
                <a:alpha val="40000"/>
              </a:prstClr>
            </a:outerShdw>
          </a:effectLst>
        </p:grpSpPr>
        <p:sp>
          <p:nvSpPr>
            <p:cNvPr id="30" name="Freeform 7"/>
            <p:cNvSpPr>
              <a:spLocks/>
            </p:cNvSpPr>
            <p:nvPr/>
          </p:nvSpPr>
          <p:spPr bwMode="auto">
            <a:xfrm>
              <a:off x="800100" y="2841625"/>
              <a:ext cx="1889125" cy="1019175"/>
            </a:xfrm>
            <a:custGeom>
              <a:avLst/>
              <a:gdLst/>
              <a:ahLst/>
              <a:cxnLst>
                <a:cxn ang="0">
                  <a:pos x="1032" y="0"/>
                </a:cxn>
                <a:cxn ang="0">
                  <a:pos x="1032" y="2"/>
                </a:cxn>
                <a:cxn ang="0">
                  <a:pos x="1012" y="2"/>
                </a:cxn>
                <a:cxn ang="0">
                  <a:pos x="516" y="178"/>
                </a:cxn>
                <a:cxn ang="0">
                  <a:pos x="20" y="2"/>
                </a:cxn>
                <a:cxn ang="0">
                  <a:pos x="0" y="2"/>
                </a:cxn>
                <a:cxn ang="0">
                  <a:pos x="0" y="634"/>
                </a:cxn>
                <a:cxn ang="0">
                  <a:pos x="1024" y="634"/>
                </a:cxn>
                <a:cxn ang="0">
                  <a:pos x="1024" y="642"/>
                </a:cxn>
                <a:cxn ang="0">
                  <a:pos x="1028" y="634"/>
                </a:cxn>
                <a:cxn ang="0">
                  <a:pos x="1032" y="634"/>
                </a:cxn>
                <a:cxn ang="0">
                  <a:pos x="1032" y="626"/>
                </a:cxn>
                <a:cxn ang="0">
                  <a:pos x="1190" y="314"/>
                </a:cxn>
                <a:cxn ang="0">
                  <a:pos x="1032" y="0"/>
                </a:cxn>
              </a:cxnLst>
              <a:rect l="0" t="0" r="r" b="b"/>
              <a:pathLst>
                <a:path w="1190" h="642">
                  <a:moveTo>
                    <a:pt x="1032" y="0"/>
                  </a:moveTo>
                  <a:lnTo>
                    <a:pt x="1032" y="2"/>
                  </a:lnTo>
                  <a:lnTo>
                    <a:pt x="1012" y="2"/>
                  </a:lnTo>
                  <a:lnTo>
                    <a:pt x="516" y="178"/>
                  </a:lnTo>
                  <a:lnTo>
                    <a:pt x="20" y="2"/>
                  </a:lnTo>
                  <a:lnTo>
                    <a:pt x="0" y="2"/>
                  </a:lnTo>
                  <a:lnTo>
                    <a:pt x="0" y="634"/>
                  </a:lnTo>
                  <a:lnTo>
                    <a:pt x="1024" y="634"/>
                  </a:lnTo>
                  <a:lnTo>
                    <a:pt x="1024" y="642"/>
                  </a:lnTo>
                  <a:lnTo>
                    <a:pt x="1028" y="634"/>
                  </a:lnTo>
                  <a:lnTo>
                    <a:pt x="1032" y="634"/>
                  </a:lnTo>
                  <a:lnTo>
                    <a:pt x="1032" y="626"/>
                  </a:lnTo>
                  <a:lnTo>
                    <a:pt x="1190" y="314"/>
                  </a:lnTo>
                  <a:lnTo>
                    <a:pt x="1032" y="0"/>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TextBox 30"/>
            <p:cNvSpPr txBox="1"/>
            <p:nvPr/>
          </p:nvSpPr>
          <p:spPr>
            <a:xfrm>
              <a:off x="978488" y="3124200"/>
              <a:ext cx="1383712" cy="461665"/>
            </a:xfrm>
            <a:prstGeom prst="rect">
              <a:avLst/>
            </a:prstGeom>
            <a:grp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Prioritize</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32" name="Group 31"/>
          <p:cNvGrpSpPr/>
          <p:nvPr/>
        </p:nvGrpSpPr>
        <p:grpSpPr>
          <a:xfrm>
            <a:off x="952500" y="1863725"/>
            <a:ext cx="1638300" cy="1295400"/>
            <a:chOff x="800100" y="1727200"/>
            <a:chExt cx="1638300" cy="1295400"/>
          </a:xfrm>
          <a:solidFill>
            <a:schemeClr val="bg1">
              <a:lumMod val="60000"/>
              <a:lumOff val="40000"/>
            </a:schemeClr>
          </a:solidFill>
          <a:effectLst>
            <a:outerShdw blurRad="50800" dist="38100" dir="2700000" algn="tl" rotWithShape="0">
              <a:prstClr val="black">
                <a:alpha val="40000"/>
              </a:prstClr>
            </a:outerShdw>
          </a:effectLst>
        </p:grpSpPr>
        <p:sp>
          <p:nvSpPr>
            <p:cNvPr id="33" name="Freeform 8"/>
            <p:cNvSpPr>
              <a:spLocks/>
            </p:cNvSpPr>
            <p:nvPr/>
          </p:nvSpPr>
          <p:spPr bwMode="auto">
            <a:xfrm>
              <a:off x="800100" y="1727200"/>
              <a:ext cx="1638300" cy="1295400"/>
            </a:xfrm>
            <a:custGeom>
              <a:avLst/>
              <a:gdLst/>
              <a:ahLst/>
              <a:cxnLst>
                <a:cxn ang="0">
                  <a:pos x="516" y="176"/>
                </a:cxn>
                <a:cxn ang="0">
                  <a:pos x="20" y="0"/>
                </a:cxn>
                <a:cxn ang="0">
                  <a:pos x="0" y="0"/>
                </a:cxn>
                <a:cxn ang="0">
                  <a:pos x="0" y="640"/>
                </a:cxn>
                <a:cxn ang="0">
                  <a:pos x="20" y="640"/>
                </a:cxn>
                <a:cxn ang="0">
                  <a:pos x="516" y="816"/>
                </a:cxn>
                <a:cxn ang="0">
                  <a:pos x="1012" y="640"/>
                </a:cxn>
                <a:cxn ang="0">
                  <a:pos x="1032" y="640"/>
                </a:cxn>
                <a:cxn ang="0">
                  <a:pos x="1032" y="0"/>
                </a:cxn>
                <a:cxn ang="0">
                  <a:pos x="1012" y="0"/>
                </a:cxn>
                <a:cxn ang="0">
                  <a:pos x="516" y="176"/>
                </a:cxn>
              </a:cxnLst>
              <a:rect l="0" t="0" r="r" b="b"/>
              <a:pathLst>
                <a:path w="1032" h="816">
                  <a:moveTo>
                    <a:pt x="516" y="176"/>
                  </a:moveTo>
                  <a:lnTo>
                    <a:pt x="20" y="0"/>
                  </a:lnTo>
                  <a:lnTo>
                    <a:pt x="0" y="0"/>
                  </a:lnTo>
                  <a:lnTo>
                    <a:pt x="0" y="640"/>
                  </a:lnTo>
                  <a:lnTo>
                    <a:pt x="20" y="640"/>
                  </a:lnTo>
                  <a:lnTo>
                    <a:pt x="516" y="816"/>
                  </a:lnTo>
                  <a:lnTo>
                    <a:pt x="1012" y="640"/>
                  </a:lnTo>
                  <a:lnTo>
                    <a:pt x="1032" y="640"/>
                  </a:lnTo>
                  <a:lnTo>
                    <a:pt x="1032" y="0"/>
                  </a:lnTo>
                  <a:lnTo>
                    <a:pt x="1012" y="0"/>
                  </a:lnTo>
                  <a:lnTo>
                    <a:pt x="516" y="176"/>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TextBox 33"/>
            <p:cNvSpPr txBox="1"/>
            <p:nvPr/>
          </p:nvSpPr>
          <p:spPr>
            <a:xfrm>
              <a:off x="914400" y="2133600"/>
              <a:ext cx="1383712" cy="461665"/>
            </a:xfrm>
            <a:prstGeom prst="rect">
              <a:avLst/>
            </a:prstGeom>
            <a:grp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Evaluate</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35" name="Group 34"/>
          <p:cNvGrpSpPr/>
          <p:nvPr/>
        </p:nvGrpSpPr>
        <p:grpSpPr>
          <a:xfrm>
            <a:off x="952500" y="746125"/>
            <a:ext cx="1638300" cy="1308100"/>
            <a:chOff x="800100" y="609600"/>
            <a:chExt cx="1638300" cy="1308100"/>
          </a:xfrm>
          <a:solidFill>
            <a:schemeClr val="bg1">
              <a:lumMod val="60000"/>
              <a:lumOff val="40000"/>
            </a:schemeClr>
          </a:solidFill>
          <a:effectLst>
            <a:outerShdw blurRad="50800" dist="38100" dir="2700000" algn="tl" rotWithShape="0">
              <a:prstClr val="black">
                <a:alpha val="40000"/>
              </a:prstClr>
            </a:outerShdw>
          </a:effectLst>
        </p:grpSpPr>
        <p:sp>
          <p:nvSpPr>
            <p:cNvPr id="36" name="Freeform 10"/>
            <p:cNvSpPr>
              <a:spLocks/>
            </p:cNvSpPr>
            <p:nvPr/>
          </p:nvSpPr>
          <p:spPr bwMode="auto">
            <a:xfrm>
              <a:off x="800100" y="609600"/>
              <a:ext cx="1638300" cy="1308100"/>
            </a:xfrm>
            <a:custGeom>
              <a:avLst/>
              <a:gdLst/>
              <a:ahLst/>
              <a:cxnLst>
                <a:cxn ang="0">
                  <a:pos x="1032" y="0"/>
                </a:cxn>
                <a:cxn ang="0">
                  <a:pos x="0" y="0"/>
                </a:cxn>
                <a:cxn ang="0">
                  <a:pos x="0" y="648"/>
                </a:cxn>
                <a:cxn ang="0">
                  <a:pos x="20" y="648"/>
                </a:cxn>
                <a:cxn ang="0">
                  <a:pos x="516" y="824"/>
                </a:cxn>
                <a:cxn ang="0">
                  <a:pos x="1012" y="648"/>
                </a:cxn>
                <a:cxn ang="0">
                  <a:pos x="1032" y="648"/>
                </a:cxn>
                <a:cxn ang="0">
                  <a:pos x="1032" y="0"/>
                </a:cxn>
              </a:cxnLst>
              <a:rect l="0" t="0" r="r" b="b"/>
              <a:pathLst>
                <a:path w="1032" h="824">
                  <a:moveTo>
                    <a:pt x="1032" y="0"/>
                  </a:moveTo>
                  <a:lnTo>
                    <a:pt x="0" y="0"/>
                  </a:lnTo>
                  <a:lnTo>
                    <a:pt x="0" y="648"/>
                  </a:lnTo>
                  <a:lnTo>
                    <a:pt x="20" y="648"/>
                  </a:lnTo>
                  <a:lnTo>
                    <a:pt x="516" y="824"/>
                  </a:lnTo>
                  <a:lnTo>
                    <a:pt x="1012" y="648"/>
                  </a:lnTo>
                  <a:lnTo>
                    <a:pt x="1032" y="648"/>
                  </a:lnTo>
                  <a:lnTo>
                    <a:pt x="1032" y="0"/>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TextBox 36"/>
            <p:cNvSpPr txBox="1"/>
            <p:nvPr/>
          </p:nvSpPr>
          <p:spPr>
            <a:xfrm>
              <a:off x="1066800" y="977900"/>
              <a:ext cx="1074333" cy="461665"/>
            </a:xfrm>
            <a:prstGeom prst="rect">
              <a:avLst/>
            </a:prstGeom>
            <a:grp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Detect</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sp>
        <p:nvSpPr>
          <p:cNvPr id="41" name="TextBox 40"/>
          <p:cNvSpPr txBox="1"/>
          <p:nvPr/>
        </p:nvSpPr>
        <p:spPr>
          <a:xfrm>
            <a:off x="941593" y="5029200"/>
            <a:ext cx="4240007" cy="1015663"/>
          </a:xfrm>
          <a:prstGeom prst="rect">
            <a:avLst/>
          </a:prstGeom>
          <a:noFill/>
        </p:spPr>
        <p:txBody>
          <a:bodyPr wrap="none" rtlCol="0">
            <a:spAutoFit/>
          </a:bodyPr>
          <a:lstStyle/>
          <a:p>
            <a:pPr algn="ctr"/>
            <a:r>
              <a:rPr lang="en-US" sz="3000" dirty="0" smtClean="0">
                <a:latin typeface="Tahoma" pitchFamily="34" charset="0"/>
                <a:ea typeface="Tahoma" pitchFamily="34" charset="0"/>
                <a:cs typeface="Tahoma" pitchFamily="34" charset="0"/>
              </a:rPr>
              <a:t>Sequence of steps may </a:t>
            </a:r>
            <a:endParaRPr lang="en-US" sz="3000" dirty="0">
              <a:latin typeface="Tahoma" pitchFamily="34" charset="0"/>
              <a:ea typeface="Tahoma" pitchFamily="34" charset="0"/>
              <a:cs typeface="Tahoma" pitchFamily="34" charset="0"/>
            </a:endParaRPr>
          </a:p>
          <a:p>
            <a:pPr algn="ctr"/>
            <a:r>
              <a:rPr lang="en-US" sz="3000" dirty="0">
                <a:latin typeface="Tahoma" pitchFamily="34" charset="0"/>
                <a:ea typeface="Tahoma" pitchFamily="34" charset="0"/>
                <a:cs typeface="Tahoma" pitchFamily="34" charset="0"/>
              </a:rPr>
              <a:t>d</a:t>
            </a:r>
            <a:r>
              <a:rPr lang="en-US" sz="3000" dirty="0" smtClean="0">
                <a:latin typeface="Tahoma" pitchFamily="34" charset="0"/>
                <a:ea typeface="Tahoma" pitchFamily="34" charset="0"/>
                <a:cs typeface="Tahoma" pitchFamily="34" charset="0"/>
              </a:rPr>
              <a:t>epend on case</a:t>
            </a:r>
          </a:p>
        </p:txBody>
      </p:sp>
    </p:spTree>
    <p:extLst>
      <p:ext uri="{BB962C8B-B14F-4D97-AF65-F5344CB8AC3E}">
        <p14:creationId xmlns:p14="http://schemas.microsoft.com/office/powerpoint/2010/main" val="1662509160"/>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Slide Number Placeholder 2"/>
          <p:cNvSpPr>
            <a:spLocks noGrp="1"/>
          </p:cNvSpPr>
          <p:nvPr>
            <p:ph type="sldNum" sz="quarter" idx="12"/>
          </p:nvPr>
        </p:nvSpPr>
        <p:spPr/>
        <p:txBody>
          <a:bodyPr/>
          <a:lstStyle/>
          <a:p>
            <a:fld id="{C3C043E3-3138-40E1-A89F-6190E578DD07}" type="slidenum">
              <a:rPr lang="en-US" smtClean="0"/>
              <a:t>3</a:t>
            </a:fld>
            <a:endParaRPr lang="en-US" dirty="0"/>
          </a:p>
        </p:txBody>
      </p:sp>
    </p:spTree>
    <p:extLst>
      <p:ext uri="{BB962C8B-B14F-4D97-AF65-F5344CB8AC3E}">
        <p14:creationId xmlns:p14="http://schemas.microsoft.com/office/powerpoint/2010/main" val="34274775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Evaluate/Prioritize</a:t>
            </a:r>
            <a:endParaRPr lang="en-US" dirty="0"/>
          </a:p>
        </p:txBody>
      </p:sp>
      <p:sp>
        <p:nvSpPr>
          <p:cNvPr id="3" name="Content Placeholder 2"/>
          <p:cNvSpPr>
            <a:spLocks noGrp="1"/>
          </p:cNvSpPr>
          <p:nvPr>
            <p:ph idx="1"/>
          </p:nvPr>
        </p:nvSpPr>
        <p:spPr/>
        <p:txBody>
          <a:bodyPr/>
          <a:lstStyle/>
          <a:p>
            <a:r>
              <a:rPr lang="en-US" dirty="0" smtClean="0"/>
              <a:t>How critical is the situation?</a:t>
            </a:r>
          </a:p>
          <a:p>
            <a:r>
              <a:rPr lang="en-US" dirty="0" smtClean="0"/>
              <a:t>How urgent is the situation?</a:t>
            </a:r>
          </a:p>
          <a:p>
            <a:r>
              <a:rPr lang="en-US" dirty="0" smtClean="0"/>
              <a:t>Can we handle this alone or is help needed?</a:t>
            </a:r>
          </a:p>
          <a:p>
            <a:r>
              <a:rPr lang="en-US" dirty="0" smtClean="0"/>
              <a:t>What needs to be done first?</a:t>
            </a:r>
          </a:p>
          <a:p>
            <a:r>
              <a:rPr lang="en-US" dirty="0" smtClean="0"/>
              <a:t>Who should do it?</a:t>
            </a:r>
          </a:p>
        </p:txBody>
      </p:sp>
      <p:sp>
        <p:nvSpPr>
          <p:cNvPr id="4" name="Slide Number Placeholder 3"/>
          <p:cNvSpPr>
            <a:spLocks noGrp="1"/>
          </p:cNvSpPr>
          <p:nvPr>
            <p:ph type="sldNum" sz="quarter" idx="12"/>
          </p:nvPr>
        </p:nvSpPr>
        <p:spPr/>
        <p:txBody>
          <a:bodyPr/>
          <a:lstStyle/>
          <a:p>
            <a:fld id="{C3C043E3-3138-40E1-A89F-6190E578DD07}" type="slidenum">
              <a:rPr lang="en-US" smtClean="0"/>
              <a:t>30</a:t>
            </a:fld>
            <a:endParaRPr lang="en-US" dirty="0"/>
          </a:p>
        </p:txBody>
      </p:sp>
    </p:spTree>
    <p:extLst>
      <p:ext uri="{BB962C8B-B14F-4D97-AF65-F5344CB8AC3E}">
        <p14:creationId xmlns:p14="http://schemas.microsoft.com/office/powerpoint/2010/main" val="637153570"/>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Stabilize/Take </a:t>
            </a:r>
            <a:r>
              <a:rPr lang="en-US" dirty="0" smtClean="0"/>
              <a:t>action</a:t>
            </a:r>
            <a:endParaRPr lang="en-US" dirty="0"/>
          </a:p>
        </p:txBody>
      </p:sp>
      <p:sp>
        <p:nvSpPr>
          <p:cNvPr id="3" name="Content Placeholder 2"/>
          <p:cNvSpPr>
            <a:spLocks noGrp="1"/>
          </p:cNvSpPr>
          <p:nvPr>
            <p:ph idx="1"/>
          </p:nvPr>
        </p:nvSpPr>
        <p:spPr/>
        <p:txBody>
          <a:bodyPr/>
          <a:lstStyle/>
          <a:p>
            <a:r>
              <a:rPr lang="en-US" dirty="0" smtClean="0"/>
              <a:t>Take immediate action(s) to ensure things don’t get worse</a:t>
            </a:r>
          </a:p>
          <a:p>
            <a:r>
              <a:rPr lang="en-US" dirty="0" smtClean="0"/>
              <a:t>Everyone in life jackets and quick emergency brief</a:t>
            </a:r>
          </a:p>
          <a:p>
            <a:r>
              <a:rPr lang="en-US" dirty="0" smtClean="0"/>
              <a:t>Other actions appropriate to situation (Initiate man overboard procedure? Stop engine? Anchor? Survey damage? Break out fire extinguishers? Initiate dewatering? Try to plug leaks?)</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31</a:t>
            </a:fld>
            <a:endParaRPr lang="en-US" dirty="0"/>
          </a:p>
        </p:txBody>
      </p:sp>
    </p:spTree>
    <p:extLst>
      <p:ext uri="{BB962C8B-B14F-4D97-AF65-F5344CB8AC3E}">
        <p14:creationId xmlns:p14="http://schemas.microsoft.com/office/powerpoint/2010/main" val="4156326350"/>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Seek help?</a:t>
            </a:r>
            <a:endParaRPr lang="en-US" dirty="0"/>
          </a:p>
        </p:txBody>
      </p:sp>
      <p:sp>
        <p:nvSpPr>
          <p:cNvPr id="3" name="Content Placeholder 2"/>
          <p:cNvSpPr>
            <a:spLocks noGrp="1"/>
          </p:cNvSpPr>
          <p:nvPr>
            <p:ph idx="1"/>
          </p:nvPr>
        </p:nvSpPr>
        <p:spPr>
          <a:xfrm>
            <a:off x="457200" y="1722437"/>
            <a:ext cx="8229600" cy="4525963"/>
          </a:xfrm>
        </p:spPr>
        <p:txBody>
          <a:bodyPr/>
          <a:lstStyle/>
          <a:p>
            <a:r>
              <a:rPr lang="en-US" dirty="0" smtClean="0"/>
              <a:t>Some emergencies can (or may need to) be handled without external assistance</a:t>
            </a:r>
          </a:p>
          <a:p>
            <a:r>
              <a:rPr lang="en-US" dirty="0" smtClean="0"/>
              <a:t>For others, help is essential</a:t>
            </a:r>
          </a:p>
          <a:p>
            <a:r>
              <a:rPr lang="en-US" dirty="0" smtClean="0"/>
              <a:t>You need to decide whether calling for help is necessary</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32</a:t>
            </a:fld>
            <a:endParaRPr lang="en-US" dirty="0"/>
          </a:p>
        </p:txBody>
      </p:sp>
    </p:spTree>
    <p:extLst>
      <p:ext uri="{BB962C8B-B14F-4D97-AF65-F5344CB8AC3E}">
        <p14:creationId xmlns:p14="http://schemas.microsoft.com/office/powerpoint/2010/main" val="199135120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35050"/>
          </a:xfrm>
        </p:spPr>
        <p:txBody>
          <a:bodyPr/>
          <a:lstStyle/>
          <a:p>
            <a:r>
              <a:rPr lang="en-US" dirty="0" smtClean="0"/>
              <a:t>Options for getting help</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1524000"/>
            <a:ext cx="3276600" cy="4860742"/>
          </a:xfrm>
        </p:spPr>
      </p:pic>
      <p:sp>
        <p:nvSpPr>
          <p:cNvPr id="7" name="Content Placeholder 6"/>
          <p:cNvSpPr>
            <a:spLocks noGrp="1"/>
          </p:cNvSpPr>
          <p:nvPr>
            <p:ph sz="half" idx="2"/>
          </p:nvPr>
        </p:nvSpPr>
        <p:spPr>
          <a:xfrm>
            <a:off x="3733800" y="1798637"/>
            <a:ext cx="5334000" cy="4525963"/>
          </a:xfrm>
        </p:spPr>
        <p:txBody>
          <a:bodyPr/>
          <a:lstStyle/>
          <a:p>
            <a:r>
              <a:rPr lang="en-US" sz="3200" dirty="0" smtClean="0"/>
              <a:t>Shown at left are 16 approved distress signals (International Rules)</a:t>
            </a:r>
          </a:p>
          <a:p>
            <a:r>
              <a:rPr lang="en-US" sz="3200" dirty="0"/>
              <a:t>A high intensity white light flashing at regular intervals from 50 to 70 times per </a:t>
            </a:r>
            <a:r>
              <a:rPr lang="en-US" sz="3200" dirty="0" smtClean="0"/>
              <a:t>minute is also approved (Inland Rules)</a:t>
            </a:r>
          </a:p>
          <a:p>
            <a:endParaRPr lang="en-US" sz="2700" dirty="0"/>
          </a:p>
        </p:txBody>
      </p:sp>
      <p:sp>
        <p:nvSpPr>
          <p:cNvPr id="5" name="Slide Number Placeholder 4"/>
          <p:cNvSpPr>
            <a:spLocks noGrp="1"/>
          </p:cNvSpPr>
          <p:nvPr>
            <p:ph type="sldNum" sz="quarter" idx="12"/>
          </p:nvPr>
        </p:nvSpPr>
        <p:spPr/>
        <p:txBody>
          <a:bodyPr/>
          <a:lstStyle/>
          <a:p>
            <a:fld id="{C3C043E3-3138-40E1-A89F-6190E578DD07}" type="slidenum">
              <a:rPr lang="en-US" smtClean="0"/>
              <a:t>33</a:t>
            </a:fld>
            <a:endParaRPr lang="en-US" dirty="0"/>
          </a:p>
        </p:txBody>
      </p:sp>
    </p:spTree>
    <p:extLst>
      <p:ext uri="{BB962C8B-B14F-4D97-AF65-F5344CB8AC3E}">
        <p14:creationId xmlns:p14="http://schemas.microsoft.com/office/powerpoint/2010/main" val="370261957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for getting help</a:t>
            </a:r>
            <a:endParaRPr lang="en-US" dirty="0"/>
          </a:p>
        </p:txBody>
      </p:sp>
      <p:sp>
        <p:nvSpPr>
          <p:cNvPr id="3" name="Content Placeholder 2"/>
          <p:cNvSpPr>
            <a:spLocks noGrp="1"/>
          </p:cNvSpPr>
          <p:nvPr>
            <p:ph idx="1"/>
          </p:nvPr>
        </p:nvSpPr>
        <p:spPr>
          <a:xfrm>
            <a:off x="457200" y="2027237"/>
            <a:ext cx="8229600" cy="4525963"/>
          </a:xfrm>
        </p:spPr>
        <p:txBody>
          <a:bodyPr/>
          <a:lstStyle/>
          <a:p>
            <a:r>
              <a:rPr lang="en-US" dirty="0"/>
              <a:t>In practical terms, the options narrow to radio, cell phones, waving arms, and flares</a:t>
            </a:r>
          </a:p>
          <a:p>
            <a:r>
              <a:rPr lang="en-US" dirty="0"/>
              <a:t>Each has advantages and limitations</a:t>
            </a:r>
          </a:p>
          <a:p>
            <a:pPr marL="0" indent="0">
              <a:buNone/>
            </a:pP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34</a:t>
            </a:fld>
            <a:endParaRPr lang="en-US" dirty="0"/>
          </a:p>
        </p:txBody>
      </p:sp>
    </p:spTree>
    <p:extLst>
      <p:ext uri="{BB962C8B-B14F-4D97-AF65-F5344CB8AC3E}">
        <p14:creationId xmlns:p14="http://schemas.microsoft.com/office/powerpoint/2010/main" val="190274957"/>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35050"/>
          </a:xfrm>
        </p:spPr>
        <p:txBody>
          <a:bodyPr/>
          <a:lstStyle/>
          <a:p>
            <a:r>
              <a:rPr lang="en-US" dirty="0" smtClean="0"/>
              <a:t>VHF Marine radio</a:t>
            </a:r>
            <a:endParaRPr lang="en-US" dirty="0"/>
          </a:p>
        </p:txBody>
      </p:sp>
      <p:sp>
        <p:nvSpPr>
          <p:cNvPr id="3" name="Content Placeholder 2"/>
          <p:cNvSpPr>
            <a:spLocks noGrp="1"/>
          </p:cNvSpPr>
          <p:nvPr>
            <p:ph sz="half" idx="1"/>
          </p:nvPr>
        </p:nvSpPr>
        <p:spPr>
          <a:xfrm>
            <a:off x="228600" y="2255837"/>
            <a:ext cx="5943600" cy="4525963"/>
          </a:xfrm>
        </p:spPr>
        <p:txBody>
          <a:bodyPr/>
          <a:lstStyle/>
          <a:p>
            <a:r>
              <a:rPr lang="en-US" sz="3200" dirty="0" smtClean="0"/>
              <a:t>Preferred method in </a:t>
            </a:r>
            <a:r>
              <a:rPr lang="en-US" sz="3200" dirty="0"/>
              <a:t>most areas channel 16 monitored by US Coast Guard, Law Enforcement, and most boaters</a:t>
            </a:r>
          </a:p>
          <a:p>
            <a:pPr marL="0" indent="0">
              <a:buNone/>
            </a:pPr>
            <a:r>
              <a:rPr lang="en-US" sz="2600" dirty="0" smtClean="0"/>
              <a:t> </a:t>
            </a:r>
          </a:p>
          <a:p>
            <a:pPr marL="457200" lvl="1"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C3C043E3-3138-40E1-A89F-6190E578DD07}" type="slidenum">
              <a:rPr lang="en-US" smtClean="0"/>
              <a:t>35</a:t>
            </a:fld>
            <a:endParaRPr lang="en-US" dirty="0"/>
          </a:p>
        </p:txBody>
      </p:sp>
      <p:pic>
        <p:nvPicPr>
          <p:cNvPr id="6" name="Picture 4" descr="Fig 13-1-rd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812" y="3282176"/>
            <a:ext cx="3253788" cy="334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txBox="1">
            <a:spLocks/>
          </p:cNvSpPr>
          <p:nvPr/>
        </p:nvSpPr>
        <p:spPr bwMode="auto">
          <a:xfrm>
            <a:off x="6705600" y="6553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cs typeface="Times New Roman" charset="0"/>
              </a:defRPr>
            </a:lvl9pPr>
          </a:lstStyle>
          <a:p>
            <a:pPr algn="ctr"/>
            <a:r>
              <a:rPr lang="en-US" sz="1200" dirty="0">
                <a:latin typeface="Tahoma" pitchFamily="34" charset="0"/>
                <a:ea typeface="Tahoma" pitchFamily="34" charset="0"/>
                <a:cs typeface="Tahoma" pitchFamily="34" charset="0"/>
              </a:rPr>
              <a:t>Courtesy of Standard Horizon</a:t>
            </a:r>
          </a:p>
        </p:txBody>
      </p:sp>
      <p:pic>
        <p:nvPicPr>
          <p:cNvPr id="8" name="Picture 5" descr="Fig 13-2-rd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5322" y="5576"/>
            <a:ext cx="97667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85201"/>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a distress call</a:t>
            </a:r>
            <a:endParaRPr lang="en-US" dirty="0"/>
          </a:p>
        </p:txBody>
      </p:sp>
      <p:sp>
        <p:nvSpPr>
          <p:cNvPr id="3" name="Content Placeholder 2"/>
          <p:cNvSpPr>
            <a:spLocks noGrp="1"/>
          </p:cNvSpPr>
          <p:nvPr>
            <p:ph idx="1"/>
          </p:nvPr>
        </p:nvSpPr>
        <p:spPr/>
        <p:txBody>
          <a:bodyPr/>
          <a:lstStyle/>
          <a:p>
            <a:r>
              <a:rPr lang="en-US" dirty="0"/>
              <a:t>“Mayday, Mayday, Mayday” on channel </a:t>
            </a:r>
            <a:r>
              <a:rPr lang="en-US" dirty="0" smtClean="0"/>
              <a:t>16</a:t>
            </a:r>
            <a:endParaRPr lang="en-US" dirty="0"/>
          </a:p>
          <a:p>
            <a:r>
              <a:rPr lang="en-US" dirty="0"/>
              <a:t>State “This is” Name of boat (repeat 3 times)</a:t>
            </a:r>
          </a:p>
          <a:p>
            <a:r>
              <a:rPr lang="en-US" dirty="0"/>
              <a:t>Give description and location of boat</a:t>
            </a:r>
          </a:p>
          <a:p>
            <a:r>
              <a:rPr lang="en-US" dirty="0"/>
              <a:t>Nature of the problem, number of persons on board (POB), local </a:t>
            </a:r>
            <a:r>
              <a:rPr lang="en-US" dirty="0" smtClean="0"/>
              <a:t>weather and</a:t>
            </a:r>
            <a:endParaRPr lang="en-US" dirty="0"/>
          </a:p>
          <a:p>
            <a:r>
              <a:rPr lang="en-US" dirty="0"/>
              <a:t>Any medical conditions</a:t>
            </a:r>
          </a:p>
          <a:p>
            <a:pPr marL="0" indent="0">
              <a:buNone/>
            </a:pP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36</a:t>
            </a:fld>
            <a:endParaRPr lang="en-US" dirty="0"/>
          </a:p>
        </p:txBody>
      </p:sp>
    </p:spTree>
    <p:extLst>
      <p:ext uri="{BB962C8B-B14F-4D97-AF65-F5344CB8AC3E}">
        <p14:creationId xmlns:p14="http://schemas.microsoft.com/office/powerpoint/2010/main" val="421019419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Selective Calling</a:t>
            </a:r>
            <a:endParaRPr lang="en-US" dirty="0"/>
          </a:p>
        </p:txBody>
      </p:sp>
      <p:sp>
        <p:nvSpPr>
          <p:cNvPr id="3" name="Slide Number Placeholder 2"/>
          <p:cNvSpPr>
            <a:spLocks noGrp="1"/>
          </p:cNvSpPr>
          <p:nvPr>
            <p:ph type="sldNum" sz="quarter" idx="12"/>
          </p:nvPr>
        </p:nvSpPr>
        <p:spPr/>
        <p:txBody>
          <a:bodyPr/>
          <a:lstStyle/>
          <a:p>
            <a:fld id="{C3C043E3-3138-40E1-A89F-6190E578DD07}" type="slidenum">
              <a:rPr lang="en-US" smtClean="0"/>
              <a:t>37</a:t>
            </a:fld>
            <a:endParaRPr lang="en-US" dirty="0"/>
          </a:p>
        </p:txBody>
      </p:sp>
      <p:pic>
        <p:nvPicPr>
          <p:cNvPr id="4" name="us_coast_guard_auxiliary_-_how_to_use_digital_selective_calling_(dsc)_radios_960x72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600" y="1676400"/>
            <a:ext cx="5562600" cy="4171950"/>
          </a:xfrm>
          <a:prstGeom prst="rect">
            <a:avLst/>
          </a:prstGeom>
        </p:spPr>
      </p:pic>
    </p:spTree>
    <p:extLst>
      <p:ext uri="{BB962C8B-B14F-4D97-AF65-F5344CB8AC3E}">
        <p14:creationId xmlns:p14="http://schemas.microsoft.com/office/powerpoint/2010/main" val="1662601482"/>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35050"/>
          </a:xfrm>
        </p:spPr>
        <p:txBody>
          <a:bodyPr/>
          <a:lstStyle/>
          <a:p>
            <a:r>
              <a:rPr lang="en-US" dirty="0" smtClean="0"/>
              <a:t>Cell phones</a:t>
            </a:r>
            <a:endParaRPr lang="en-US" dirty="0"/>
          </a:p>
        </p:txBody>
      </p:sp>
      <p:sp>
        <p:nvSpPr>
          <p:cNvPr id="3" name="Content Placeholder 2"/>
          <p:cNvSpPr>
            <a:spLocks noGrp="1"/>
          </p:cNvSpPr>
          <p:nvPr>
            <p:ph sz="half" idx="1"/>
          </p:nvPr>
        </p:nvSpPr>
        <p:spPr>
          <a:xfrm>
            <a:off x="457200" y="1524000"/>
            <a:ext cx="6705600" cy="4525963"/>
          </a:xfrm>
        </p:spPr>
        <p:txBody>
          <a:bodyPr/>
          <a:lstStyle/>
          <a:p>
            <a:r>
              <a:rPr lang="en-US" sz="3200" dirty="0" smtClean="0"/>
              <a:t>Potentially valuable tool, particularly in areas without CG presence</a:t>
            </a:r>
          </a:p>
          <a:p>
            <a:r>
              <a:rPr lang="en-US" dirty="0" smtClean="0"/>
              <a:t>Not recommended as primary means to call for help</a:t>
            </a:r>
          </a:p>
          <a:p>
            <a:pPr lvl="1"/>
            <a:r>
              <a:rPr lang="en-US" sz="2800" dirty="0" smtClean="0"/>
              <a:t>Only the person you call hears you</a:t>
            </a:r>
          </a:p>
          <a:p>
            <a:pPr lvl="1"/>
            <a:r>
              <a:rPr lang="en-US" sz="2800" dirty="0" smtClean="0"/>
              <a:t>911 operators may have limited experience with marine emergencies</a:t>
            </a:r>
          </a:p>
          <a:p>
            <a:pPr lvl="1"/>
            <a:r>
              <a:rPr lang="en-US" sz="2800" dirty="0"/>
              <a:t>H</a:t>
            </a:r>
            <a:r>
              <a:rPr lang="en-US" sz="2800" dirty="0" smtClean="0"/>
              <a:t>elpful as backup</a:t>
            </a:r>
            <a:endParaRPr lang="en-US" sz="2800" dirty="0"/>
          </a:p>
        </p:txBody>
      </p:sp>
      <p:sp>
        <p:nvSpPr>
          <p:cNvPr id="5" name="Slide Number Placeholder 4"/>
          <p:cNvSpPr>
            <a:spLocks noGrp="1"/>
          </p:cNvSpPr>
          <p:nvPr>
            <p:ph type="sldNum" sz="quarter" idx="12"/>
          </p:nvPr>
        </p:nvSpPr>
        <p:spPr/>
        <p:txBody>
          <a:bodyPr/>
          <a:lstStyle/>
          <a:p>
            <a:fld id="{C3C043E3-3138-40E1-A89F-6190E578DD07}" type="slidenum">
              <a:rPr lang="en-US" smtClean="0"/>
              <a:t>38</a:t>
            </a:fld>
            <a:endParaRPr lang="en-US" dirty="0"/>
          </a:p>
        </p:txBody>
      </p:sp>
      <p:pic>
        <p:nvPicPr>
          <p:cNvPr id="2050" name="Picture 2" descr="http://ecx.images-amazon.com/images/I/41KQ5VD6KTL._SY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350" y="1676400"/>
            <a:ext cx="146685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162667413"/>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35050"/>
          </a:xfrm>
        </p:spPr>
        <p:txBody>
          <a:bodyPr/>
          <a:lstStyle/>
          <a:p>
            <a:r>
              <a:rPr lang="en-US" dirty="0" smtClean="0"/>
              <a:t>Use of flares</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981200"/>
            <a:ext cx="3380963" cy="225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6"/>
          <p:cNvSpPr>
            <a:spLocks noGrp="1"/>
          </p:cNvSpPr>
          <p:nvPr>
            <p:ph sz="half" idx="2"/>
          </p:nvPr>
        </p:nvSpPr>
        <p:spPr>
          <a:xfrm>
            <a:off x="3581400" y="1371600"/>
            <a:ext cx="5562600" cy="4525963"/>
          </a:xfrm>
        </p:spPr>
        <p:txBody>
          <a:bodyPr/>
          <a:lstStyle/>
          <a:p>
            <a:r>
              <a:rPr lang="en-US" sz="3000" dirty="0" smtClean="0"/>
              <a:t>Wait until you see help before using</a:t>
            </a:r>
          </a:p>
          <a:p>
            <a:r>
              <a:rPr lang="en-US" sz="3000" dirty="0"/>
              <a:t>The surface-to-surface sighting range on water is </a:t>
            </a:r>
            <a:r>
              <a:rPr lang="en-US" sz="3000" dirty="0" smtClean="0"/>
              <a:t>~ 3 </a:t>
            </a:r>
            <a:r>
              <a:rPr lang="en-US" sz="3000" dirty="0"/>
              <a:t>to 5 miles</a:t>
            </a:r>
            <a:endParaRPr lang="en-US" sz="3000" dirty="0" smtClean="0"/>
          </a:p>
          <a:p>
            <a:r>
              <a:rPr lang="en-US" sz="3000" dirty="0" smtClean="0"/>
              <a:t>May not be effective in daytime</a:t>
            </a:r>
          </a:p>
          <a:p>
            <a:r>
              <a:rPr lang="en-US" sz="3000" dirty="0" smtClean="0"/>
              <a:t>Flares generate </a:t>
            </a:r>
            <a:r>
              <a:rPr lang="en-US" sz="3000" dirty="0"/>
              <a:t>considerable </a:t>
            </a:r>
            <a:r>
              <a:rPr lang="en-US" sz="3000" dirty="0" smtClean="0"/>
              <a:t>slag; hold </a:t>
            </a:r>
            <a:r>
              <a:rPr lang="en-US" sz="3000" dirty="0"/>
              <a:t>them well </a:t>
            </a:r>
            <a:r>
              <a:rPr lang="en-US" sz="3000" dirty="0" smtClean="0"/>
              <a:t>overboard</a:t>
            </a:r>
            <a:r>
              <a:rPr lang="en-US" sz="3000" dirty="0"/>
              <a:t> </a:t>
            </a:r>
            <a:r>
              <a:rPr lang="en-US" sz="3000" dirty="0" smtClean="0"/>
              <a:t>and at an angle</a:t>
            </a:r>
            <a:endParaRPr lang="en-US" sz="3000" dirty="0"/>
          </a:p>
        </p:txBody>
      </p:sp>
      <p:sp>
        <p:nvSpPr>
          <p:cNvPr id="5" name="Slide Number Placeholder 4"/>
          <p:cNvSpPr>
            <a:spLocks noGrp="1"/>
          </p:cNvSpPr>
          <p:nvPr>
            <p:ph type="sldNum" sz="quarter" idx="12"/>
          </p:nvPr>
        </p:nvSpPr>
        <p:spPr/>
        <p:txBody>
          <a:bodyPr/>
          <a:lstStyle/>
          <a:p>
            <a:fld id="{C3C043E3-3138-40E1-A89F-6190E578DD07}" type="slidenum">
              <a:rPr lang="en-US" smtClean="0"/>
              <a:t>39</a:t>
            </a:fld>
            <a:endParaRPr lang="en-US" dirty="0"/>
          </a:p>
        </p:txBody>
      </p:sp>
      <p:sp>
        <p:nvSpPr>
          <p:cNvPr id="3" name="TextBox 2"/>
          <p:cNvSpPr txBox="1"/>
          <p:nvPr/>
        </p:nvSpPr>
        <p:spPr>
          <a:xfrm>
            <a:off x="304800" y="4953000"/>
            <a:ext cx="3076163" cy="707886"/>
          </a:xfrm>
          <a:prstGeom prst="rect">
            <a:avLst/>
          </a:prstGeom>
          <a:noFill/>
        </p:spPr>
        <p:txBody>
          <a:bodyPr wrap="none" rtlCol="0">
            <a:spAutoFit/>
          </a:bodyPr>
          <a:lstStyle/>
          <a:p>
            <a:pPr algn="ctr"/>
            <a:r>
              <a:rPr lang="en-US" sz="2000" dirty="0" smtClean="0">
                <a:latin typeface="Tahoma" pitchFamily="34" charset="0"/>
                <a:ea typeface="Tahoma" pitchFamily="34" charset="0"/>
                <a:cs typeface="Tahoma" pitchFamily="34" charset="0"/>
              </a:rPr>
              <a:t>Photo courtesy of BoatUS</a:t>
            </a:r>
          </a:p>
          <a:p>
            <a:pPr algn="ctr"/>
            <a:r>
              <a:rPr lang="en-US" sz="2000" dirty="0" smtClean="0">
                <a:latin typeface="Tahoma" pitchFamily="34" charset="0"/>
                <a:ea typeface="Tahoma" pitchFamily="34" charset="0"/>
                <a:cs typeface="Tahoma" pitchFamily="34" charset="0"/>
              </a:rPr>
              <a:t>Foundation</a:t>
            </a:r>
            <a:endParaRPr lang="en-US" sz="20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06109237"/>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35050"/>
          </a:xfrm>
        </p:spPr>
        <p:txBody>
          <a:bodyPr/>
          <a:lstStyle/>
          <a:p>
            <a:r>
              <a:rPr lang="en-US" dirty="0" smtClean="0"/>
              <a:t>Perspective</a:t>
            </a:r>
            <a:endParaRPr lang="en-US" dirty="0"/>
          </a:p>
        </p:txBody>
      </p:sp>
      <p:sp>
        <p:nvSpPr>
          <p:cNvPr id="3" name="Content Placeholder 2"/>
          <p:cNvSpPr>
            <a:spLocks noGrp="1"/>
          </p:cNvSpPr>
          <p:nvPr>
            <p:ph idx="1"/>
          </p:nvPr>
        </p:nvSpPr>
        <p:spPr>
          <a:xfrm>
            <a:off x="0" y="1798637"/>
            <a:ext cx="5257800" cy="4525963"/>
          </a:xfrm>
        </p:spPr>
        <p:txBody>
          <a:bodyPr/>
          <a:lstStyle/>
          <a:p>
            <a:r>
              <a:rPr lang="en-US" dirty="0" smtClean="0"/>
              <a:t>Fortunately, recreational boating is relatively safe</a:t>
            </a:r>
          </a:p>
          <a:p>
            <a:r>
              <a:rPr lang="en-US" dirty="0" smtClean="0"/>
              <a:t>But we can make it safer</a:t>
            </a:r>
          </a:p>
          <a:p>
            <a:r>
              <a:rPr lang="en-US" dirty="0" smtClean="0"/>
              <a:t>Skipper incapacitation is rare, but could be dangerous</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4</a:t>
            </a:fld>
            <a:endParaRPr lang="en-US" dirty="0"/>
          </a:p>
        </p:txBody>
      </p:sp>
      <p:pic>
        <p:nvPicPr>
          <p:cNvPr id="1028" name="Picture 4" descr="http://www.uscgboating.org/assets/gallery/image/original/03_05_1_1B_00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37"/>
          <a:stretch/>
        </p:blipFill>
        <p:spPr bwMode="auto">
          <a:xfrm>
            <a:off x="5105400" y="1898110"/>
            <a:ext cx="4038600" cy="2730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013561034"/>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evolutions you should prepare for</a:t>
            </a:r>
            <a:endParaRPr lang="en-US" dirty="0"/>
          </a:p>
        </p:txBody>
      </p:sp>
      <p:sp>
        <p:nvSpPr>
          <p:cNvPr id="3" name="Slide Number Placeholder 2"/>
          <p:cNvSpPr>
            <a:spLocks noGrp="1"/>
          </p:cNvSpPr>
          <p:nvPr>
            <p:ph type="sldNum" sz="quarter" idx="12"/>
          </p:nvPr>
        </p:nvSpPr>
        <p:spPr/>
        <p:txBody>
          <a:bodyPr/>
          <a:lstStyle/>
          <a:p>
            <a:fld id="{C3C043E3-3138-40E1-A89F-6190E578DD07}" type="slidenum">
              <a:rPr lang="en-US" smtClean="0"/>
              <a:t>40</a:t>
            </a:fld>
            <a:endParaRPr lang="en-US" dirty="0"/>
          </a:p>
        </p:txBody>
      </p:sp>
    </p:spTree>
    <p:extLst>
      <p:ext uri="{BB962C8B-B14F-4D97-AF65-F5344CB8AC3E}">
        <p14:creationId xmlns:p14="http://schemas.microsoft.com/office/powerpoint/2010/main" val="2245743610"/>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35050"/>
          </a:xfrm>
        </p:spPr>
        <p:txBody>
          <a:bodyPr/>
          <a:lstStyle/>
          <a:p>
            <a:r>
              <a:rPr lang="en-US" dirty="0" smtClean="0"/>
              <a:t>Man overboard</a:t>
            </a:r>
            <a:endParaRPr lang="en-US" dirty="0"/>
          </a:p>
        </p:txBody>
      </p:sp>
      <p:sp>
        <p:nvSpPr>
          <p:cNvPr id="3" name="Content Placeholder 2"/>
          <p:cNvSpPr>
            <a:spLocks noGrp="1"/>
          </p:cNvSpPr>
          <p:nvPr>
            <p:ph idx="1"/>
          </p:nvPr>
        </p:nvSpPr>
        <p:spPr>
          <a:xfrm>
            <a:off x="228600" y="1371600"/>
            <a:ext cx="8763000" cy="4525963"/>
          </a:xfrm>
        </p:spPr>
        <p:txBody>
          <a:bodyPr/>
          <a:lstStyle/>
          <a:p>
            <a:r>
              <a:rPr lang="en-US" dirty="0" smtClean="0"/>
              <a:t>Both urgent and critical</a:t>
            </a:r>
          </a:p>
          <a:p>
            <a:r>
              <a:rPr lang="en-US" dirty="0" smtClean="0"/>
              <a:t>Steps:</a:t>
            </a:r>
          </a:p>
          <a:p>
            <a:pPr lvl="1"/>
            <a:r>
              <a:rPr lang="en-US" dirty="0" smtClean="0"/>
              <a:t>Yell ‘man overboard,’ reduce speed</a:t>
            </a:r>
          </a:p>
          <a:p>
            <a:pPr lvl="1"/>
            <a:r>
              <a:rPr lang="en-US" dirty="0" smtClean="0"/>
              <a:t>Assign person to keep pointing at person in the water (PIW)</a:t>
            </a:r>
          </a:p>
          <a:p>
            <a:pPr lvl="1"/>
            <a:r>
              <a:rPr lang="en-US" dirty="0" smtClean="0"/>
              <a:t>Throw life ring or anything that floats</a:t>
            </a:r>
          </a:p>
          <a:p>
            <a:pPr lvl="1"/>
            <a:r>
              <a:rPr lang="en-US" dirty="0" smtClean="0"/>
              <a:t>Return to PIW; approach from downwind/current</a:t>
            </a:r>
          </a:p>
          <a:p>
            <a:pPr lvl="1"/>
            <a:r>
              <a:rPr lang="en-US" dirty="0" smtClean="0"/>
              <a:t>Shut off engine</a:t>
            </a:r>
          </a:p>
          <a:p>
            <a:pPr lvl="1"/>
            <a:r>
              <a:rPr lang="en-US" dirty="0" smtClean="0"/>
              <a:t>Retrieve person over side or stern</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41</a:t>
            </a:fld>
            <a:endParaRPr lang="en-US" dirty="0"/>
          </a:p>
        </p:txBody>
      </p:sp>
      <p:pic>
        <p:nvPicPr>
          <p:cNvPr id="1026" name="Picture 2" descr="http://assets.academy.com/mgen/86/10095986.jpg?is=500,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106" y="990600"/>
            <a:ext cx="207645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18438552"/>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C043E3-3138-40E1-A89F-6190E578DD07}" type="slidenum">
              <a:rPr lang="en-US" smtClean="0"/>
              <a:t>42</a:t>
            </a:fld>
            <a:endParaRPr lang="en-US" dirty="0"/>
          </a:p>
        </p:txBody>
      </p:sp>
      <p:grpSp>
        <p:nvGrpSpPr>
          <p:cNvPr id="5" name="Group 4"/>
          <p:cNvGrpSpPr/>
          <p:nvPr/>
        </p:nvGrpSpPr>
        <p:grpSpPr>
          <a:xfrm>
            <a:off x="457200" y="0"/>
            <a:ext cx="8686800" cy="3352800"/>
            <a:chOff x="457200" y="0"/>
            <a:chExt cx="8686800" cy="3352800"/>
          </a:xfrm>
        </p:grpSpPr>
        <p:pic>
          <p:nvPicPr>
            <p:cNvPr id="1026" name="Picture 2" descr="C:\Users\Dan\Dropbox\Suddenly In command\Activate MOB on G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5409" y="0"/>
              <a:ext cx="4318591" cy="3352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838200"/>
              <a:ext cx="4114800" cy="1569660"/>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Hit the MOB button on the GPS if so equipped</a:t>
              </a:r>
              <a:endPar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6" name="Group 5"/>
          <p:cNvGrpSpPr/>
          <p:nvPr/>
        </p:nvGrpSpPr>
        <p:grpSpPr>
          <a:xfrm>
            <a:off x="533400" y="3352800"/>
            <a:ext cx="8610600" cy="3505200"/>
            <a:chOff x="533400" y="3352800"/>
            <a:chExt cx="8610600" cy="3505200"/>
          </a:xfrm>
        </p:grpSpPr>
        <p:pic>
          <p:nvPicPr>
            <p:cNvPr id="1027" name="Picture 3" descr="C:\Users\Dan\Dropbox\Suddenly In command\Alert and Poi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352800"/>
              <a:ext cx="4267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4114800"/>
              <a:ext cx="3845925" cy="1077218"/>
            </a:xfrm>
            <a:prstGeom prst="rect">
              <a:avLst/>
            </a:prstGeom>
            <a:noFill/>
          </p:spPr>
          <p:txBody>
            <a:bodyPr wrap="none" rtlCol="0">
              <a:spAutoFit/>
            </a:bodyPr>
            <a:lstStyle/>
            <a:p>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Have someone keep</a:t>
              </a:r>
            </a:p>
            <a:p>
              <a:r>
                <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rPr>
                <a:t>p</a:t>
              </a:r>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ointing at PIW</a:t>
              </a:r>
              <a:endPar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50768259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C043E3-3138-40E1-A89F-6190E578DD07}" type="slidenum">
              <a:rPr lang="en-US" smtClean="0"/>
              <a:t>43</a:t>
            </a:fld>
            <a:endParaRPr lang="en-US" dirty="0"/>
          </a:p>
        </p:txBody>
      </p:sp>
      <p:grpSp>
        <p:nvGrpSpPr>
          <p:cNvPr id="5" name="Group 4"/>
          <p:cNvGrpSpPr/>
          <p:nvPr/>
        </p:nvGrpSpPr>
        <p:grpSpPr>
          <a:xfrm>
            <a:off x="609600" y="1"/>
            <a:ext cx="8534401" cy="3581400"/>
            <a:chOff x="609600" y="1"/>
            <a:chExt cx="8534401" cy="3581400"/>
          </a:xfrm>
        </p:grpSpPr>
        <p:pic>
          <p:nvPicPr>
            <p:cNvPr id="2050" name="Picture 2" descr="C:\Users\Dan\Dropbox\Suddenly In command\Throw Heaving Line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96" t="13081" r="17442"/>
            <a:stretch/>
          </p:blipFill>
          <p:spPr bwMode="auto">
            <a:xfrm>
              <a:off x="5124893" y="1"/>
              <a:ext cx="4019108" cy="3581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1143000"/>
              <a:ext cx="3709285" cy="1077218"/>
            </a:xfrm>
            <a:prstGeom prst="rect">
              <a:avLst/>
            </a:prstGeom>
            <a:noFill/>
          </p:spPr>
          <p:txBody>
            <a:bodyPr wrap="none" rtlCol="0">
              <a:spAutoFit/>
            </a:bodyPr>
            <a:lstStyle/>
            <a:p>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Throw a life ring or</a:t>
              </a:r>
            </a:p>
            <a:p>
              <a:r>
                <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rPr>
                <a:t>a</a:t>
              </a:r>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nything that floats</a:t>
              </a:r>
              <a:endPar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6" name="Group 5"/>
          <p:cNvGrpSpPr/>
          <p:nvPr/>
        </p:nvGrpSpPr>
        <p:grpSpPr>
          <a:xfrm>
            <a:off x="685800" y="3543300"/>
            <a:ext cx="8458199" cy="3314700"/>
            <a:chOff x="685800" y="3543300"/>
            <a:chExt cx="8458199" cy="3314700"/>
          </a:xfrm>
        </p:grpSpPr>
        <p:pic>
          <p:nvPicPr>
            <p:cNvPr id="2051" name="Picture 3" descr="C:\Users\Dan\Dropbox\Suddenly In command\Retreiving PIW 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62"/>
            <a:stretch/>
          </p:blipFill>
          <p:spPr bwMode="auto">
            <a:xfrm>
              <a:off x="5124892" y="3543300"/>
              <a:ext cx="4019107"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800" y="4045803"/>
              <a:ext cx="4060471" cy="1077218"/>
            </a:xfrm>
            <a:prstGeom prst="rect">
              <a:avLst/>
            </a:prstGeom>
          </p:spPr>
          <p:txBody>
            <a:bodyPr wrap="none">
              <a:spAutoFit/>
            </a:bodyPr>
            <a:lstStyle/>
            <a:p>
              <a:r>
                <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rPr>
                <a:t>Retrieve person over </a:t>
              </a:r>
              <a:endPar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endParaRPr>
            </a:p>
            <a:p>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side or </a:t>
              </a:r>
              <a:r>
                <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rPr>
                <a:t>through stern</a:t>
              </a:r>
            </a:p>
          </p:txBody>
        </p:sp>
      </p:grpSp>
    </p:spTree>
    <p:extLst>
      <p:ext uri="{BB962C8B-B14F-4D97-AF65-F5344CB8AC3E}">
        <p14:creationId xmlns:p14="http://schemas.microsoft.com/office/powerpoint/2010/main" val="156487810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35050"/>
          </a:xfrm>
        </p:spPr>
        <p:txBody>
          <a:bodyPr/>
          <a:lstStyle/>
          <a:p>
            <a:r>
              <a:rPr lang="en-US" dirty="0" smtClean="0"/>
              <a:t>Running aground</a:t>
            </a:r>
            <a:endParaRPr lang="en-US" dirty="0"/>
          </a:p>
        </p:txBody>
      </p:sp>
      <p:sp>
        <p:nvSpPr>
          <p:cNvPr id="3" name="Content Placeholder 2"/>
          <p:cNvSpPr>
            <a:spLocks noGrp="1"/>
          </p:cNvSpPr>
          <p:nvPr>
            <p:ph idx="1"/>
          </p:nvPr>
        </p:nvSpPr>
        <p:spPr/>
        <p:txBody>
          <a:bodyPr/>
          <a:lstStyle/>
          <a:p>
            <a:r>
              <a:rPr lang="en-US" dirty="0" smtClean="0"/>
              <a:t>Check for possible injuries if impact substantial</a:t>
            </a:r>
          </a:p>
          <a:p>
            <a:r>
              <a:rPr lang="en-US" dirty="0" smtClean="0"/>
              <a:t>Check for damage (hull damage turns inconvenient into critical and urgent)</a:t>
            </a:r>
          </a:p>
          <a:p>
            <a:r>
              <a:rPr lang="en-US" dirty="0" smtClean="0"/>
              <a:t>Don’t try to ‘power off,’ you may make it worse</a:t>
            </a:r>
          </a:p>
          <a:p>
            <a:r>
              <a:rPr lang="en-US" dirty="0" smtClean="0"/>
              <a:t>Consider setting an anchor to prevent going further aground</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44</a:t>
            </a:fld>
            <a:endParaRPr lang="en-US" dirty="0"/>
          </a:p>
        </p:txBody>
      </p:sp>
    </p:spTree>
    <p:extLst>
      <p:ext uri="{BB962C8B-B14F-4D97-AF65-F5344CB8AC3E}">
        <p14:creationId xmlns:p14="http://schemas.microsoft.com/office/powerpoint/2010/main" val="229499674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aground</a:t>
            </a:r>
          </a:p>
        </p:txBody>
      </p:sp>
      <p:sp>
        <p:nvSpPr>
          <p:cNvPr id="3" name="Content Placeholder 2"/>
          <p:cNvSpPr>
            <a:spLocks noGrp="1"/>
          </p:cNvSpPr>
          <p:nvPr>
            <p:ph idx="1"/>
          </p:nvPr>
        </p:nvSpPr>
        <p:spPr/>
        <p:txBody>
          <a:bodyPr/>
          <a:lstStyle/>
          <a:p>
            <a:r>
              <a:rPr lang="en-US" dirty="0" smtClean="0"/>
              <a:t>If in tidal waters, see if you can determine the state of the tide (call the Coast Guard if necessary)</a:t>
            </a:r>
          </a:p>
          <a:p>
            <a:r>
              <a:rPr lang="en-US" dirty="0" smtClean="0"/>
              <a:t>Removing weight from the boat may help (if you have a dingy to put it in)</a:t>
            </a:r>
          </a:p>
          <a:p>
            <a:r>
              <a:rPr lang="en-US" dirty="0" smtClean="0"/>
              <a:t>Consider getting commercial assistance (neither the Auxiliary nor the Coast Guard will tow off a grounded vessel in most cases)</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45</a:t>
            </a:fld>
            <a:endParaRPr lang="en-US" dirty="0"/>
          </a:p>
        </p:txBody>
      </p:sp>
    </p:spTree>
    <p:extLst>
      <p:ext uri="{BB962C8B-B14F-4D97-AF65-F5344CB8AC3E}">
        <p14:creationId xmlns:p14="http://schemas.microsoft.com/office/powerpoint/2010/main" val="2390061134"/>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aground</a:t>
            </a:r>
            <a:endParaRPr lang="en-US" dirty="0"/>
          </a:p>
        </p:txBody>
      </p:sp>
      <p:sp>
        <p:nvSpPr>
          <p:cNvPr id="3" name="Content Placeholder 2"/>
          <p:cNvSpPr>
            <a:spLocks noGrp="1"/>
          </p:cNvSpPr>
          <p:nvPr>
            <p:ph sz="half" idx="1"/>
          </p:nvPr>
        </p:nvSpPr>
        <p:spPr>
          <a:xfrm>
            <a:off x="76200" y="1524000"/>
            <a:ext cx="4038600" cy="4525963"/>
          </a:xfrm>
        </p:spPr>
        <p:txBody>
          <a:bodyPr/>
          <a:lstStyle/>
          <a:p>
            <a:r>
              <a:rPr lang="en-US" sz="3200" dirty="0" smtClean="0"/>
              <a:t>Two broad cases:</a:t>
            </a:r>
          </a:p>
          <a:p>
            <a:pPr lvl="1"/>
            <a:r>
              <a:rPr lang="en-US" sz="2600" dirty="0" smtClean="0"/>
              <a:t>Soft aground; self rescue might be possible, damage minor</a:t>
            </a:r>
          </a:p>
          <a:p>
            <a:pPr lvl="1"/>
            <a:r>
              <a:rPr lang="en-US" sz="2600" dirty="0" smtClean="0"/>
              <a:t>Hard aground; help will be needed, damage could be major</a:t>
            </a:r>
            <a:endParaRPr lang="en-US" sz="2600" dirty="0"/>
          </a:p>
        </p:txBody>
      </p:sp>
      <p:sp>
        <p:nvSpPr>
          <p:cNvPr id="5" name="Slide Number Placeholder 4"/>
          <p:cNvSpPr>
            <a:spLocks noGrp="1"/>
          </p:cNvSpPr>
          <p:nvPr>
            <p:ph type="sldNum" sz="quarter" idx="12"/>
          </p:nvPr>
        </p:nvSpPr>
        <p:spPr/>
        <p:txBody>
          <a:bodyPr/>
          <a:lstStyle/>
          <a:p>
            <a:fld id="{C3C043E3-3138-40E1-A89F-6190E578DD07}" type="slidenum">
              <a:rPr lang="en-US" smtClean="0"/>
              <a:t>46</a:t>
            </a:fld>
            <a:endParaRPr lang="en-US" dirty="0"/>
          </a:p>
        </p:txBody>
      </p:sp>
      <p:pic>
        <p:nvPicPr>
          <p:cNvPr id="1026" name="Picture 2" descr="120825-G-XX000-Aground Port Arans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34707"/>
            <a:ext cx="4762500" cy="3552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5562746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35050"/>
          </a:xfrm>
        </p:spPr>
        <p:txBody>
          <a:bodyPr/>
          <a:lstStyle/>
          <a:p>
            <a:r>
              <a:rPr lang="en-US" dirty="0" smtClean="0"/>
              <a:t>Collision</a:t>
            </a:r>
            <a:endParaRPr lang="en-US" dirty="0"/>
          </a:p>
        </p:txBody>
      </p:sp>
      <p:sp>
        <p:nvSpPr>
          <p:cNvPr id="3" name="Content Placeholder 2"/>
          <p:cNvSpPr>
            <a:spLocks noGrp="1"/>
          </p:cNvSpPr>
          <p:nvPr>
            <p:ph idx="1"/>
          </p:nvPr>
        </p:nvSpPr>
        <p:spPr>
          <a:xfrm>
            <a:off x="457200" y="1600200"/>
            <a:ext cx="8534400" cy="4525963"/>
          </a:xfrm>
        </p:spPr>
        <p:txBody>
          <a:bodyPr/>
          <a:lstStyle/>
          <a:p>
            <a:r>
              <a:rPr lang="en-US" dirty="0" smtClean="0"/>
              <a:t>Check for possible injuries if impact substantial</a:t>
            </a:r>
          </a:p>
          <a:p>
            <a:r>
              <a:rPr lang="en-US" dirty="0" smtClean="0"/>
              <a:t>Check for damage</a:t>
            </a:r>
          </a:p>
          <a:p>
            <a:r>
              <a:rPr lang="en-US" dirty="0" smtClean="0"/>
              <a:t>Assist other vessel if you can</a:t>
            </a:r>
          </a:p>
          <a:p>
            <a:r>
              <a:rPr lang="en-US" dirty="0" smtClean="0"/>
              <a:t>It may be necessary to report the accident to State or Federal authorities (check regulations)</a:t>
            </a:r>
          </a:p>
          <a:p>
            <a:r>
              <a:rPr lang="en-US" dirty="0" smtClean="0"/>
              <a:t>It is likely that you will need help</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47</a:t>
            </a:fld>
            <a:endParaRPr lang="en-US" dirty="0"/>
          </a:p>
        </p:txBody>
      </p:sp>
    </p:spTree>
    <p:extLst>
      <p:ext uri="{BB962C8B-B14F-4D97-AF65-F5344CB8AC3E}">
        <p14:creationId xmlns:p14="http://schemas.microsoft.com/office/powerpoint/2010/main" val="390936607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t>
            </a:r>
            <a:endParaRPr lang="en-US" dirty="0"/>
          </a:p>
        </p:txBody>
      </p:sp>
      <p:sp>
        <p:nvSpPr>
          <p:cNvPr id="3" name="Content Placeholder 2"/>
          <p:cNvSpPr>
            <a:spLocks noGrp="1"/>
          </p:cNvSpPr>
          <p:nvPr>
            <p:ph sz="half" idx="1"/>
          </p:nvPr>
        </p:nvSpPr>
        <p:spPr>
          <a:xfrm>
            <a:off x="228600" y="1570037"/>
            <a:ext cx="4038600" cy="4525963"/>
          </a:xfrm>
        </p:spPr>
        <p:txBody>
          <a:bodyPr/>
          <a:lstStyle/>
          <a:p>
            <a:r>
              <a:rPr lang="en-US" sz="3200" dirty="0" smtClean="0"/>
              <a:t>Fire is potentially a major issue on a boat</a:t>
            </a:r>
          </a:p>
          <a:p>
            <a:r>
              <a:rPr lang="en-US" sz="3200" dirty="0" smtClean="0"/>
              <a:t>Fire is not a major cause of fatalities, because it is infrequent; nonetheless it is serious if it occurs</a:t>
            </a:r>
            <a:endParaRPr lang="en-US" sz="3200" dirty="0"/>
          </a:p>
        </p:txBody>
      </p:sp>
      <p:sp>
        <p:nvSpPr>
          <p:cNvPr id="5" name="Slide Number Placeholder 4"/>
          <p:cNvSpPr>
            <a:spLocks noGrp="1"/>
          </p:cNvSpPr>
          <p:nvPr>
            <p:ph type="sldNum" sz="quarter" idx="12"/>
          </p:nvPr>
        </p:nvSpPr>
        <p:spPr/>
        <p:txBody>
          <a:bodyPr/>
          <a:lstStyle/>
          <a:p>
            <a:fld id="{C3C043E3-3138-40E1-A89F-6190E578DD07}" type="slidenum">
              <a:rPr lang="en-US" smtClean="0"/>
              <a:t>48</a:t>
            </a:fld>
            <a:endParaRPr lang="en-US" dirty="0"/>
          </a:p>
        </p:txBody>
      </p:sp>
      <p:pic>
        <p:nvPicPr>
          <p:cNvPr id="1026" name="Picture 2" descr="050917-G-5771R-500 Keokuk, Iowa Auxiliary Facility assists Missouri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898" y="1905000"/>
            <a:ext cx="4254500" cy="3190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82586781"/>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35050"/>
          </a:xfrm>
        </p:spPr>
        <p:txBody>
          <a:bodyPr/>
          <a:lstStyle/>
          <a:p>
            <a:r>
              <a:rPr lang="en-US" dirty="0" smtClean="0"/>
              <a:t>Fire</a:t>
            </a:r>
            <a:endParaRPr lang="en-US" dirty="0"/>
          </a:p>
        </p:txBody>
      </p:sp>
      <p:sp>
        <p:nvSpPr>
          <p:cNvPr id="3" name="Content Placeholder 2"/>
          <p:cNvSpPr>
            <a:spLocks noGrp="1"/>
          </p:cNvSpPr>
          <p:nvPr>
            <p:ph idx="1"/>
          </p:nvPr>
        </p:nvSpPr>
        <p:spPr>
          <a:xfrm>
            <a:off x="457200" y="1447800"/>
            <a:ext cx="5943600" cy="4525963"/>
          </a:xfrm>
        </p:spPr>
        <p:txBody>
          <a:bodyPr/>
          <a:lstStyle/>
          <a:p>
            <a:r>
              <a:rPr lang="en-US" dirty="0" smtClean="0"/>
              <a:t>Shut off all engines, generators, and ventilation systems</a:t>
            </a:r>
          </a:p>
          <a:p>
            <a:r>
              <a:rPr lang="en-US" dirty="0" smtClean="0"/>
              <a:t>Use available fire-extinguishing systems on boat</a:t>
            </a:r>
          </a:p>
          <a:p>
            <a:r>
              <a:rPr lang="en-US" dirty="0" smtClean="0"/>
              <a:t>Initiate Mayday call on radio</a:t>
            </a:r>
          </a:p>
          <a:p>
            <a:r>
              <a:rPr lang="en-US" dirty="0" smtClean="0"/>
              <a:t>All persons in life jackets and in a smoke and flame free area of boat</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49</a:t>
            </a:fld>
            <a:endParaRPr lang="en-US" dirty="0"/>
          </a:p>
        </p:txBody>
      </p:sp>
      <p:pic>
        <p:nvPicPr>
          <p:cNvPr id="5" name="Picture 19" descr="fire 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143000"/>
            <a:ext cx="3133133" cy="213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6019800" y="3505200"/>
            <a:ext cx="3276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cs typeface="Times New Roman" charset="0"/>
              </a:defRPr>
            </a:lvl1pPr>
            <a:lvl2pPr marL="742950" indent="-285750" eaLnBrk="0" hangingPunct="0">
              <a:defRPr sz="2400">
                <a:solidFill>
                  <a:schemeClr val="tx1"/>
                </a:solidFill>
                <a:latin typeface="Times New Roman" charset="0"/>
                <a:cs typeface="Times New Roman" charset="0"/>
              </a:defRPr>
            </a:lvl2pPr>
            <a:lvl3pPr marL="1143000" indent="-228600" eaLnBrk="0" hangingPunct="0">
              <a:defRPr sz="2400">
                <a:solidFill>
                  <a:schemeClr val="tx1"/>
                </a:solidFill>
                <a:latin typeface="Times New Roman" charset="0"/>
                <a:cs typeface="Times New Roman" charset="0"/>
              </a:defRPr>
            </a:lvl3pPr>
            <a:lvl4pPr marL="1600200" indent="-228600" eaLnBrk="0" hangingPunct="0">
              <a:defRPr sz="2400">
                <a:solidFill>
                  <a:schemeClr val="tx1"/>
                </a:solidFill>
                <a:latin typeface="Times New Roman" charset="0"/>
                <a:cs typeface="Times New Roman" charset="0"/>
              </a:defRPr>
            </a:lvl4pPr>
            <a:lvl5pPr marL="2057400" indent="-228600" eaLnBrk="0" hangingPunct="0">
              <a:defRPr sz="2400">
                <a:solidFill>
                  <a:schemeClr val="tx1"/>
                </a:solidFill>
                <a:latin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Times New Roman" charset="0"/>
                <a:cs typeface="Times New Roman" charset="0"/>
              </a:defRPr>
            </a:lvl9pPr>
          </a:lstStyle>
          <a:p>
            <a:pPr eaLnBrk="1" hangingPunct="1"/>
            <a:r>
              <a:rPr lang="en-US" sz="2800" dirty="0" smtClean="0">
                <a:latin typeface="Arial" charset="0"/>
                <a:cs typeface="Arial" charset="0"/>
              </a:rPr>
              <a:t>Pull pin</a:t>
            </a:r>
            <a:r>
              <a:rPr lang="en-US" sz="2800" dirty="0"/>
              <a:t/>
            </a:r>
            <a:br>
              <a:rPr lang="en-US" sz="2800" dirty="0"/>
            </a:br>
            <a:r>
              <a:rPr lang="en-US" sz="2800" dirty="0" smtClean="0">
                <a:latin typeface="Arial" charset="0"/>
                <a:cs typeface="Arial" charset="0"/>
              </a:rPr>
              <a:t>Aim at base</a:t>
            </a:r>
            <a:r>
              <a:rPr lang="en-US" sz="2800" dirty="0">
                <a:latin typeface="Arial" charset="0"/>
                <a:cs typeface="Arial" charset="0"/>
              </a:rPr>
              <a:t/>
            </a:r>
            <a:br>
              <a:rPr lang="en-US" sz="2800" dirty="0">
                <a:latin typeface="Arial" charset="0"/>
                <a:cs typeface="Arial" charset="0"/>
              </a:rPr>
            </a:br>
            <a:r>
              <a:rPr lang="en-US" sz="2800" dirty="0" smtClean="0">
                <a:latin typeface="Arial" charset="0"/>
                <a:cs typeface="Arial" charset="0"/>
              </a:rPr>
              <a:t>Squeeze handle</a:t>
            </a:r>
            <a:r>
              <a:rPr lang="en-US" sz="2800" dirty="0">
                <a:latin typeface="Arial" charset="0"/>
                <a:cs typeface="Arial" charset="0"/>
              </a:rPr>
              <a:t/>
            </a:r>
            <a:br>
              <a:rPr lang="en-US" sz="2800" dirty="0">
                <a:latin typeface="Arial" charset="0"/>
                <a:cs typeface="Arial" charset="0"/>
              </a:rPr>
            </a:br>
            <a:r>
              <a:rPr lang="en-US" sz="2800" dirty="0" smtClean="0">
                <a:latin typeface="Arial" charset="0"/>
                <a:cs typeface="Arial" charset="0"/>
              </a:rPr>
              <a:t>Sweep side to side</a:t>
            </a:r>
            <a:endParaRPr lang="en-US" sz="2800" dirty="0">
              <a:latin typeface="Arial" charset="0"/>
              <a:cs typeface="Arial" charset="0"/>
            </a:endParaRPr>
          </a:p>
        </p:txBody>
      </p:sp>
    </p:spTree>
    <p:extLst>
      <p:ext uri="{BB962C8B-B14F-4D97-AF65-F5344CB8AC3E}">
        <p14:creationId xmlns:p14="http://schemas.microsoft.com/office/powerpoint/2010/main" val="3193586801"/>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1035050"/>
          </a:xfrm>
        </p:spPr>
        <p:txBody>
          <a:bodyPr/>
          <a:lstStyle/>
          <a:p>
            <a:r>
              <a:rPr lang="en-US" sz="3900" dirty="0" smtClean="0"/>
              <a:t>You might find yourself in command if</a:t>
            </a:r>
            <a:endParaRPr lang="en-US" sz="3900" dirty="0"/>
          </a:p>
        </p:txBody>
      </p:sp>
      <p:sp>
        <p:nvSpPr>
          <p:cNvPr id="3" name="Content Placeholder 2"/>
          <p:cNvSpPr>
            <a:spLocks noGrp="1"/>
          </p:cNvSpPr>
          <p:nvPr>
            <p:ph idx="1"/>
          </p:nvPr>
        </p:nvSpPr>
        <p:spPr/>
        <p:txBody>
          <a:bodyPr/>
          <a:lstStyle/>
          <a:p>
            <a:r>
              <a:rPr lang="en-US" dirty="0" smtClean="0"/>
              <a:t>Your skipper falls overboard</a:t>
            </a:r>
          </a:p>
          <a:p>
            <a:r>
              <a:rPr lang="en-US" dirty="0" smtClean="0"/>
              <a:t>Your skipper becomes physically incapacitated (e.g., injury, seasickness or other medical condition)</a:t>
            </a:r>
          </a:p>
          <a:p>
            <a:r>
              <a:rPr lang="en-US" dirty="0" smtClean="0"/>
              <a:t>Your skipper needs to attend to some pressing emergency</a:t>
            </a:r>
          </a:p>
          <a:p>
            <a:r>
              <a:rPr lang="en-US" i="1" dirty="0" smtClean="0"/>
              <a:t>What now?  Would you know what to do?</a:t>
            </a:r>
            <a:endParaRPr lang="en-US" i="1" dirty="0"/>
          </a:p>
        </p:txBody>
      </p:sp>
      <p:sp>
        <p:nvSpPr>
          <p:cNvPr id="4" name="Slide Number Placeholder 3"/>
          <p:cNvSpPr>
            <a:spLocks noGrp="1"/>
          </p:cNvSpPr>
          <p:nvPr>
            <p:ph type="sldNum" sz="quarter" idx="12"/>
          </p:nvPr>
        </p:nvSpPr>
        <p:spPr/>
        <p:txBody>
          <a:bodyPr/>
          <a:lstStyle/>
          <a:p>
            <a:fld id="{C3C043E3-3138-40E1-A89F-6190E578DD07}" type="slidenum">
              <a:rPr lang="en-US" smtClean="0"/>
              <a:t>5</a:t>
            </a:fld>
            <a:endParaRPr lang="en-US" dirty="0"/>
          </a:p>
        </p:txBody>
      </p:sp>
    </p:spTree>
    <p:extLst>
      <p:ext uri="{BB962C8B-B14F-4D97-AF65-F5344CB8AC3E}">
        <p14:creationId xmlns:p14="http://schemas.microsoft.com/office/powerpoint/2010/main" val="1688273593"/>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t>
            </a:r>
            <a:endParaRPr lang="en-US" dirty="0"/>
          </a:p>
        </p:txBody>
      </p:sp>
      <p:sp>
        <p:nvSpPr>
          <p:cNvPr id="3" name="Content Placeholder 2"/>
          <p:cNvSpPr>
            <a:spLocks noGrp="1"/>
          </p:cNvSpPr>
          <p:nvPr>
            <p:ph idx="1"/>
          </p:nvPr>
        </p:nvSpPr>
        <p:spPr>
          <a:xfrm>
            <a:off x="457200" y="1600200"/>
            <a:ext cx="8534400" cy="4525963"/>
          </a:xfrm>
        </p:spPr>
        <p:txBody>
          <a:bodyPr/>
          <a:lstStyle/>
          <a:p>
            <a:r>
              <a:rPr lang="en-US" dirty="0" smtClean="0"/>
              <a:t>If life raft or dingy is available put it over the side and inflate it</a:t>
            </a:r>
          </a:p>
          <a:p>
            <a:r>
              <a:rPr lang="en-US" dirty="0"/>
              <a:t>If boat has a built-in CO</a:t>
            </a:r>
            <a:r>
              <a:rPr lang="en-US" baseline="-25000" dirty="0"/>
              <a:t>2</a:t>
            </a:r>
            <a:r>
              <a:rPr lang="en-US" dirty="0"/>
              <a:t> system, after fire is out, allow time for concentrations of CO</a:t>
            </a:r>
            <a:r>
              <a:rPr lang="en-US" baseline="-25000" dirty="0"/>
              <a:t>2</a:t>
            </a:r>
            <a:r>
              <a:rPr lang="en-US" dirty="0"/>
              <a:t> to ventilate to the atmosphere before </a:t>
            </a:r>
            <a:r>
              <a:rPr lang="en-US" dirty="0" smtClean="0"/>
              <a:t>entering</a:t>
            </a:r>
          </a:p>
          <a:p>
            <a:r>
              <a:rPr lang="en-US" dirty="0" smtClean="0"/>
              <a:t>Never </a:t>
            </a:r>
            <a:r>
              <a:rPr lang="en-US" dirty="0"/>
              <a:t>enter a compartment after a fire until you are sure it has been properly </a:t>
            </a:r>
            <a:r>
              <a:rPr lang="en-US" dirty="0" smtClean="0"/>
              <a:t>ventilated</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50</a:t>
            </a:fld>
            <a:endParaRPr lang="en-US" dirty="0"/>
          </a:p>
        </p:txBody>
      </p:sp>
    </p:spTree>
    <p:extLst>
      <p:ext uri="{BB962C8B-B14F-4D97-AF65-F5344CB8AC3E}">
        <p14:creationId xmlns:p14="http://schemas.microsoft.com/office/powerpoint/2010/main" val="426235375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t>
            </a:r>
            <a:endParaRPr lang="en-US" dirty="0"/>
          </a:p>
        </p:txBody>
      </p:sp>
      <p:sp>
        <p:nvSpPr>
          <p:cNvPr id="3" name="Content Placeholder 2"/>
          <p:cNvSpPr>
            <a:spLocks noGrp="1"/>
          </p:cNvSpPr>
          <p:nvPr>
            <p:ph idx="1"/>
          </p:nvPr>
        </p:nvSpPr>
        <p:spPr>
          <a:xfrm>
            <a:off x="457200" y="1447800"/>
            <a:ext cx="8001000" cy="4525963"/>
          </a:xfrm>
        </p:spPr>
        <p:txBody>
          <a:bodyPr/>
          <a:lstStyle/>
          <a:p>
            <a:r>
              <a:rPr lang="en-US" dirty="0" smtClean="0"/>
              <a:t>Abandonment is last resort, but should be considered particularly if</a:t>
            </a:r>
          </a:p>
          <a:p>
            <a:pPr lvl="1"/>
            <a:r>
              <a:rPr lang="en-US" dirty="0" smtClean="0"/>
              <a:t>Crew are becoming </a:t>
            </a:r>
            <a:r>
              <a:rPr lang="en-US" dirty="0"/>
              <a:t>trapped by the </a:t>
            </a:r>
            <a:r>
              <a:rPr lang="en-US" dirty="0" smtClean="0"/>
              <a:t>flames</a:t>
            </a:r>
          </a:p>
          <a:p>
            <a:pPr lvl="1"/>
            <a:r>
              <a:rPr lang="en-US" dirty="0" smtClean="0"/>
              <a:t>There </a:t>
            </a:r>
            <a:r>
              <a:rPr lang="en-US" dirty="0"/>
              <a:t>is no longer the equipment to fight the </a:t>
            </a:r>
            <a:r>
              <a:rPr lang="en-US" dirty="0" smtClean="0"/>
              <a:t>fire</a:t>
            </a:r>
          </a:p>
          <a:p>
            <a:pPr lvl="1"/>
            <a:r>
              <a:rPr lang="en-US" dirty="0" smtClean="0"/>
              <a:t>An </a:t>
            </a:r>
            <a:r>
              <a:rPr lang="en-US" dirty="0"/>
              <a:t>explosion is likely (flames by the fuel tanks</a:t>
            </a:r>
            <a:r>
              <a:rPr lang="en-US" dirty="0" smtClean="0"/>
              <a:t>) or</a:t>
            </a:r>
          </a:p>
          <a:p>
            <a:pPr lvl="1"/>
            <a:r>
              <a:rPr lang="en-US" dirty="0" smtClean="0"/>
              <a:t>Similar </a:t>
            </a:r>
            <a:r>
              <a:rPr lang="en-US" dirty="0"/>
              <a:t>life threatening situations are </a:t>
            </a:r>
            <a:r>
              <a:rPr lang="en-US" dirty="0" smtClean="0"/>
              <a:t>apparent</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51</a:t>
            </a:fld>
            <a:endParaRPr lang="en-US" dirty="0"/>
          </a:p>
        </p:txBody>
      </p:sp>
    </p:spTree>
    <p:extLst>
      <p:ext uri="{BB962C8B-B14F-4D97-AF65-F5344CB8AC3E}">
        <p14:creationId xmlns:p14="http://schemas.microsoft.com/office/powerpoint/2010/main" val="863860660"/>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C043E3-3138-40E1-A89F-6190E578DD07}" type="slidenum">
              <a:rPr lang="en-US" smtClean="0"/>
              <a:t>52</a:t>
            </a:fld>
            <a:endParaRPr lang="en-US" dirty="0"/>
          </a:p>
        </p:txBody>
      </p:sp>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388203"/>
            <a:ext cx="9143999" cy="1077218"/>
          </a:xfrm>
          <a:prstGeom prst="rect">
            <a:avLst/>
          </a:prstGeom>
          <a:solidFill>
            <a:schemeClr val="bg1">
              <a:lumMod val="60000"/>
              <a:lumOff val="40000"/>
              <a:alpha val="19000"/>
            </a:schemeClr>
          </a:solidFill>
        </p:spPr>
        <p:txBody>
          <a:bodyPr wrap="square" rtlCol="0">
            <a:spAutoFit/>
          </a:bodyPr>
          <a:lstStyle/>
          <a:p>
            <a:pPr algn="ctr"/>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Sometimes it is necessary to</a:t>
            </a:r>
          </a:p>
          <a:p>
            <a:pPr algn="ctr"/>
            <a:r>
              <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rPr>
              <a:t>a</a:t>
            </a:r>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bandon the boat</a:t>
            </a:r>
            <a:endPar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5" name="TextBox 4"/>
          <p:cNvSpPr txBox="1"/>
          <p:nvPr/>
        </p:nvSpPr>
        <p:spPr>
          <a:xfrm>
            <a:off x="5466420" y="5867400"/>
            <a:ext cx="2172390" cy="707886"/>
          </a:xfrm>
          <a:prstGeom prst="rect">
            <a:avLst/>
          </a:prstGeom>
          <a:noFill/>
        </p:spPr>
        <p:txBody>
          <a:bodyPr wrap="none" rtlCol="0">
            <a:spAutoFit/>
          </a:bodyPr>
          <a:lstStyle/>
          <a:p>
            <a:pPr algn="ctr"/>
            <a:r>
              <a:rPr lang="en-US" sz="2000" dirty="0" smtClean="0">
                <a:latin typeface="Tahoma" pitchFamily="34" charset="0"/>
                <a:ea typeface="Tahoma" pitchFamily="34" charset="0"/>
                <a:cs typeface="Tahoma" pitchFamily="34" charset="0"/>
              </a:rPr>
              <a:t>Photo courtesy of</a:t>
            </a:r>
          </a:p>
          <a:p>
            <a:pPr algn="ctr"/>
            <a:r>
              <a:rPr lang="en-US" sz="2000" dirty="0" smtClean="0">
                <a:latin typeface="Tahoma" pitchFamily="34" charset="0"/>
                <a:ea typeface="Tahoma" pitchFamily="34" charset="0"/>
                <a:cs typeface="Tahoma" pitchFamily="34" charset="0"/>
              </a:rPr>
              <a:t>BoatUS</a:t>
            </a:r>
            <a:endParaRPr lang="en-US" sz="20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72687257"/>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Accident reporting</a:t>
            </a:r>
            <a:endParaRPr lang="en-US" dirty="0"/>
          </a:p>
        </p:txBody>
      </p:sp>
      <p:sp>
        <p:nvSpPr>
          <p:cNvPr id="3" name="Content Placeholder 2"/>
          <p:cNvSpPr>
            <a:spLocks noGrp="1"/>
          </p:cNvSpPr>
          <p:nvPr>
            <p:ph sz="half" idx="1"/>
          </p:nvPr>
        </p:nvSpPr>
        <p:spPr>
          <a:xfrm>
            <a:off x="76200" y="1600200"/>
            <a:ext cx="4648200" cy="4525963"/>
          </a:xfrm>
        </p:spPr>
        <p:txBody>
          <a:bodyPr/>
          <a:lstStyle/>
          <a:p>
            <a:r>
              <a:rPr lang="en-US" sz="3200" dirty="0" smtClean="0"/>
              <a:t>Marine accidents need to be reported if</a:t>
            </a:r>
          </a:p>
          <a:p>
            <a:pPr lvl="1"/>
            <a:r>
              <a:rPr lang="en-US" sz="2800" dirty="0" smtClean="0"/>
              <a:t>Property damage exceeds $2,000</a:t>
            </a:r>
          </a:p>
          <a:p>
            <a:pPr lvl="1"/>
            <a:r>
              <a:rPr lang="en-US" sz="2800" dirty="0" smtClean="0"/>
              <a:t>Someone is fatally injured or if treatment beyond first aid is required or</a:t>
            </a:r>
          </a:p>
          <a:p>
            <a:pPr lvl="1"/>
            <a:r>
              <a:rPr lang="en-US" sz="2800" dirty="0" smtClean="0"/>
              <a:t>Someone disappears</a:t>
            </a:r>
            <a:endParaRPr lang="en-US" sz="2800" dirty="0"/>
          </a:p>
        </p:txBody>
      </p:sp>
      <p:sp>
        <p:nvSpPr>
          <p:cNvPr id="5" name="Slide Number Placeholder 4"/>
          <p:cNvSpPr>
            <a:spLocks noGrp="1"/>
          </p:cNvSpPr>
          <p:nvPr>
            <p:ph type="sldNum" sz="quarter" idx="12"/>
          </p:nvPr>
        </p:nvSpPr>
        <p:spPr/>
        <p:txBody>
          <a:bodyPr/>
          <a:lstStyle/>
          <a:p>
            <a:fld id="{C3C043E3-3138-40E1-A89F-6190E578DD07}" type="slidenum">
              <a:rPr lang="en-US" smtClean="0"/>
              <a:t>53</a:t>
            </a:fld>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219575"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229180"/>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closing comments</a:t>
            </a:r>
            <a:endParaRPr lang="en-US" dirty="0"/>
          </a:p>
        </p:txBody>
      </p:sp>
      <p:sp>
        <p:nvSpPr>
          <p:cNvPr id="3" name="Slide Number Placeholder 2"/>
          <p:cNvSpPr>
            <a:spLocks noGrp="1"/>
          </p:cNvSpPr>
          <p:nvPr>
            <p:ph type="sldNum" sz="quarter" idx="12"/>
          </p:nvPr>
        </p:nvSpPr>
        <p:spPr/>
        <p:txBody>
          <a:bodyPr/>
          <a:lstStyle/>
          <a:p>
            <a:fld id="{C3C043E3-3138-40E1-A89F-6190E578DD07}" type="slidenum">
              <a:rPr lang="en-US" smtClean="0"/>
              <a:t>54</a:t>
            </a:fld>
            <a:endParaRPr lang="en-US" dirty="0"/>
          </a:p>
        </p:txBody>
      </p:sp>
    </p:spTree>
    <p:extLst>
      <p:ext uri="{BB962C8B-B14F-4D97-AF65-F5344CB8AC3E}">
        <p14:creationId xmlns:p14="http://schemas.microsoft.com/office/powerpoint/2010/main" val="3724203238"/>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C043E3-3138-40E1-A89F-6190E578DD07}" type="slidenum">
              <a:rPr lang="en-US" smtClean="0"/>
              <a:t>55</a:t>
            </a:fld>
            <a:endParaRPr lang="en-US" dirty="0"/>
          </a:p>
        </p:txBody>
      </p:sp>
      <p:grpSp>
        <p:nvGrpSpPr>
          <p:cNvPr id="4" name="Group 3"/>
          <p:cNvGrpSpPr/>
          <p:nvPr/>
        </p:nvGrpSpPr>
        <p:grpSpPr>
          <a:xfrm>
            <a:off x="5880100" y="5175250"/>
            <a:ext cx="1889125" cy="1019175"/>
            <a:chOff x="5727700" y="5038725"/>
            <a:chExt cx="1889125" cy="1019175"/>
          </a:xfrm>
        </p:grpSpPr>
        <p:sp>
          <p:nvSpPr>
            <p:cNvPr id="5" name="Freeform 4"/>
            <p:cNvSpPr>
              <a:spLocks/>
            </p:cNvSpPr>
            <p:nvPr/>
          </p:nvSpPr>
          <p:spPr bwMode="auto">
            <a:xfrm>
              <a:off x="5727700" y="5038725"/>
              <a:ext cx="1889125" cy="1019175"/>
            </a:xfrm>
            <a:custGeom>
              <a:avLst/>
              <a:gdLst/>
              <a:ahLst/>
              <a:cxnLst>
                <a:cxn ang="0">
                  <a:pos x="158" y="0"/>
                </a:cxn>
                <a:cxn ang="0">
                  <a:pos x="158" y="2"/>
                </a:cxn>
                <a:cxn ang="0">
                  <a:pos x="178" y="2"/>
                </a:cxn>
                <a:cxn ang="0">
                  <a:pos x="674" y="178"/>
                </a:cxn>
                <a:cxn ang="0">
                  <a:pos x="1170" y="2"/>
                </a:cxn>
                <a:cxn ang="0">
                  <a:pos x="1190" y="2"/>
                </a:cxn>
                <a:cxn ang="0">
                  <a:pos x="1190" y="634"/>
                </a:cxn>
                <a:cxn ang="0">
                  <a:pos x="166" y="634"/>
                </a:cxn>
                <a:cxn ang="0">
                  <a:pos x="166" y="642"/>
                </a:cxn>
                <a:cxn ang="0">
                  <a:pos x="162" y="634"/>
                </a:cxn>
                <a:cxn ang="0">
                  <a:pos x="158" y="634"/>
                </a:cxn>
                <a:cxn ang="0">
                  <a:pos x="158" y="626"/>
                </a:cxn>
                <a:cxn ang="0">
                  <a:pos x="0" y="314"/>
                </a:cxn>
                <a:cxn ang="0">
                  <a:pos x="158" y="0"/>
                </a:cxn>
              </a:cxnLst>
              <a:rect l="0" t="0" r="r" b="b"/>
              <a:pathLst>
                <a:path w="1190" h="642">
                  <a:moveTo>
                    <a:pt x="158" y="0"/>
                  </a:moveTo>
                  <a:lnTo>
                    <a:pt x="158" y="2"/>
                  </a:lnTo>
                  <a:lnTo>
                    <a:pt x="178" y="2"/>
                  </a:lnTo>
                  <a:lnTo>
                    <a:pt x="674" y="178"/>
                  </a:lnTo>
                  <a:lnTo>
                    <a:pt x="1170" y="2"/>
                  </a:lnTo>
                  <a:lnTo>
                    <a:pt x="1190" y="2"/>
                  </a:lnTo>
                  <a:lnTo>
                    <a:pt x="1190" y="634"/>
                  </a:lnTo>
                  <a:lnTo>
                    <a:pt x="166" y="634"/>
                  </a:lnTo>
                  <a:lnTo>
                    <a:pt x="166" y="642"/>
                  </a:lnTo>
                  <a:lnTo>
                    <a:pt x="162" y="634"/>
                  </a:lnTo>
                  <a:lnTo>
                    <a:pt x="158" y="634"/>
                  </a:lnTo>
                  <a:lnTo>
                    <a:pt x="158" y="626"/>
                  </a:lnTo>
                  <a:lnTo>
                    <a:pt x="0" y="314"/>
                  </a:lnTo>
                  <a:lnTo>
                    <a:pt x="158" y="0"/>
                  </a:lnTo>
                  <a:close/>
                </a:path>
              </a:pathLst>
            </a:custGeom>
            <a:solidFill>
              <a:schemeClr val="bg1">
                <a:lumMod val="60000"/>
                <a:lumOff val="40000"/>
              </a:schemeClr>
            </a:solidFill>
            <a:ln w="8">
              <a:solidFill>
                <a:schemeClr val="accent3">
                  <a:lumMod val="50000"/>
                </a:schemeClr>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6" name="TextBox 5"/>
            <p:cNvSpPr txBox="1"/>
            <p:nvPr/>
          </p:nvSpPr>
          <p:spPr>
            <a:xfrm>
              <a:off x="6019800" y="5334000"/>
              <a:ext cx="1552861"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Reassess?</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7" name="Group 6"/>
          <p:cNvGrpSpPr/>
          <p:nvPr/>
        </p:nvGrpSpPr>
        <p:grpSpPr>
          <a:xfrm>
            <a:off x="6134100" y="4086225"/>
            <a:ext cx="1638300" cy="1295400"/>
            <a:chOff x="5981700" y="3949700"/>
            <a:chExt cx="1638300" cy="1295400"/>
          </a:xfrm>
          <a:solidFill>
            <a:schemeClr val="bg1">
              <a:lumMod val="60000"/>
              <a:lumOff val="40000"/>
            </a:schemeClr>
          </a:solidFill>
        </p:grpSpPr>
        <p:sp>
          <p:nvSpPr>
            <p:cNvPr id="8" name="Freeform 9"/>
            <p:cNvSpPr>
              <a:spLocks/>
            </p:cNvSpPr>
            <p:nvPr/>
          </p:nvSpPr>
          <p:spPr bwMode="auto">
            <a:xfrm>
              <a:off x="5981700" y="3949700"/>
              <a:ext cx="1638300" cy="1295400"/>
            </a:xfrm>
            <a:custGeom>
              <a:avLst/>
              <a:gdLst/>
              <a:ahLst/>
              <a:cxnLst>
                <a:cxn ang="0">
                  <a:pos x="516" y="176"/>
                </a:cxn>
                <a:cxn ang="0">
                  <a:pos x="20" y="0"/>
                </a:cxn>
                <a:cxn ang="0">
                  <a:pos x="0" y="0"/>
                </a:cxn>
                <a:cxn ang="0">
                  <a:pos x="0" y="640"/>
                </a:cxn>
                <a:cxn ang="0">
                  <a:pos x="20" y="640"/>
                </a:cxn>
                <a:cxn ang="0">
                  <a:pos x="516" y="816"/>
                </a:cxn>
                <a:cxn ang="0">
                  <a:pos x="1012" y="640"/>
                </a:cxn>
                <a:cxn ang="0">
                  <a:pos x="1032" y="640"/>
                </a:cxn>
                <a:cxn ang="0">
                  <a:pos x="1032" y="0"/>
                </a:cxn>
                <a:cxn ang="0">
                  <a:pos x="1012" y="0"/>
                </a:cxn>
                <a:cxn ang="0">
                  <a:pos x="516" y="176"/>
                </a:cxn>
              </a:cxnLst>
              <a:rect l="0" t="0" r="r" b="b"/>
              <a:pathLst>
                <a:path w="1032" h="816">
                  <a:moveTo>
                    <a:pt x="516" y="176"/>
                  </a:moveTo>
                  <a:lnTo>
                    <a:pt x="20" y="0"/>
                  </a:lnTo>
                  <a:lnTo>
                    <a:pt x="0" y="0"/>
                  </a:lnTo>
                  <a:lnTo>
                    <a:pt x="0" y="640"/>
                  </a:lnTo>
                  <a:lnTo>
                    <a:pt x="20" y="640"/>
                  </a:lnTo>
                  <a:lnTo>
                    <a:pt x="516" y="816"/>
                  </a:lnTo>
                  <a:lnTo>
                    <a:pt x="1012" y="640"/>
                  </a:lnTo>
                  <a:lnTo>
                    <a:pt x="1032" y="640"/>
                  </a:lnTo>
                  <a:lnTo>
                    <a:pt x="1032" y="0"/>
                  </a:lnTo>
                  <a:lnTo>
                    <a:pt x="1012" y="0"/>
                  </a:lnTo>
                  <a:lnTo>
                    <a:pt x="516" y="176"/>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TextBox 8"/>
            <p:cNvSpPr txBox="1"/>
            <p:nvPr/>
          </p:nvSpPr>
          <p:spPr>
            <a:xfrm>
              <a:off x="6172200" y="4191000"/>
              <a:ext cx="1332416" cy="830997"/>
            </a:xfrm>
            <a:prstGeom prst="rect">
              <a:avLst/>
            </a:prstGeom>
            <a:grpFill/>
          </p:spPr>
          <p:txBody>
            <a:bodyPr wrap="none" rtlCol="0">
              <a:spAutoFit/>
            </a:bodyPr>
            <a:lstStyle/>
            <a:p>
              <a:pPr algn="ctr"/>
              <a:r>
                <a:rPr lang="en-US" sz="2400" dirty="0" smtClean="0">
                  <a:effectLst>
                    <a:outerShdw blurRad="38100" dist="38100" dir="2700000" algn="tl">
                      <a:srgbClr val="000000">
                        <a:alpha val="43137"/>
                      </a:srgbClr>
                    </a:outerShdw>
                  </a:effectLst>
                </a:rPr>
                <a:t>Monitor</a:t>
              </a:r>
            </a:p>
            <a:p>
              <a:pPr algn="ctr"/>
              <a:r>
                <a:rPr lang="en-US" sz="2400" dirty="0" smtClean="0">
                  <a:effectLst>
                    <a:outerShdw blurRad="38100" dist="38100" dir="2700000" algn="tl">
                      <a:srgbClr val="000000">
                        <a:alpha val="43137"/>
                      </a:srgbClr>
                    </a:outerShdw>
                  </a:effectLst>
                </a:rPr>
                <a:t>situation</a:t>
              </a:r>
              <a:endParaRPr lang="en-US" sz="2400" dirty="0">
                <a:effectLst>
                  <a:outerShdw blurRad="38100" dist="38100" dir="2700000" algn="tl">
                    <a:srgbClr val="000000">
                      <a:alpha val="43137"/>
                    </a:srgbClr>
                  </a:outerShdw>
                </a:effectLst>
              </a:endParaRPr>
            </a:p>
          </p:txBody>
        </p:sp>
      </p:grpSp>
      <p:grpSp>
        <p:nvGrpSpPr>
          <p:cNvPr id="10" name="Group 9"/>
          <p:cNvGrpSpPr/>
          <p:nvPr/>
        </p:nvGrpSpPr>
        <p:grpSpPr>
          <a:xfrm>
            <a:off x="6134100" y="2968625"/>
            <a:ext cx="1638300" cy="1308100"/>
            <a:chOff x="5981700" y="2832100"/>
            <a:chExt cx="1638300" cy="1308100"/>
          </a:xfrm>
          <a:solidFill>
            <a:schemeClr val="bg1">
              <a:lumMod val="60000"/>
              <a:lumOff val="40000"/>
            </a:schemeClr>
          </a:solidFill>
          <a:effectLst>
            <a:outerShdw blurRad="50800" dist="38100" dir="2700000" algn="tl" rotWithShape="0">
              <a:prstClr val="black">
                <a:alpha val="40000"/>
              </a:prstClr>
            </a:outerShdw>
          </a:effectLst>
        </p:grpSpPr>
        <p:sp>
          <p:nvSpPr>
            <p:cNvPr id="11" name="Freeform 12"/>
            <p:cNvSpPr>
              <a:spLocks/>
            </p:cNvSpPr>
            <p:nvPr/>
          </p:nvSpPr>
          <p:spPr bwMode="auto">
            <a:xfrm>
              <a:off x="5981700" y="2832100"/>
              <a:ext cx="1638300" cy="1308100"/>
            </a:xfrm>
            <a:custGeom>
              <a:avLst/>
              <a:gdLst/>
              <a:ahLst/>
              <a:cxnLst>
                <a:cxn ang="0">
                  <a:pos x="0" y="0"/>
                </a:cxn>
                <a:cxn ang="0">
                  <a:pos x="0" y="14"/>
                </a:cxn>
                <a:cxn ang="0">
                  <a:pos x="158" y="328"/>
                </a:cxn>
                <a:cxn ang="0">
                  <a:pos x="0" y="640"/>
                </a:cxn>
                <a:cxn ang="0">
                  <a:pos x="0" y="648"/>
                </a:cxn>
                <a:cxn ang="0">
                  <a:pos x="20" y="648"/>
                </a:cxn>
                <a:cxn ang="0">
                  <a:pos x="516" y="824"/>
                </a:cxn>
                <a:cxn ang="0">
                  <a:pos x="1012" y="648"/>
                </a:cxn>
                <a:cxn ang="0">
                  <a:pos x="1032" y="648"/>
                </a:cxn>
                <a:cxn ang="0">
                  <a:pos x="1032" y="0"/>
                </a:cxn>
                <a:cxn ang="0">
                  <a:pos x="0" y="0"/>
                </a:cxn>
              </a:cxnLst>
              <a:rect l="0" t="0" r="r" b="b"/>
              <a:pathLst>
                <a:path w="1032" h="824">
                  <a:moveTo>
                    <a:pt x="0" y="0"/>
                  </a:moveTo>
                  <a:lnTo>
                    <a:pt x="0" y="14"/>
                  </a:lnTo>
                  <a:lnTo>
                    <a:pt x="158" y="328"/>
                  </a:lnTo>
                  <a:lnTo>
                    <a:pt x="0" y="640"/>
                  </a:lnTo>
                  <a:lnTo>
                    <a:pt x="0" y="648"/>
                  </a:lnTo>
                  <a:lnTo>
                    <a:pt x="20" y="648"/>
                  </a:lnTo>
                  <a:lnTo>
                    <a:pt x="516" y="824"/>
                  </a:lnTo>
                  <a:lnTo>
                    <a:pt x="1012" y="648"/>
                  </a:lnTo>
                  <a:lnTo>
                    <a:pt x="1032" y="648"/>
                  </a:lnTo>
                  <a:lnTo>
                    <a:pt x="1032" y="0"/>
                  </a:lnTo>
                  <a:lnTo>
                    <a:pt x="0" y="0"/>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extBox 11"/>
            <p:cNvSpPr txBox="1"/>
            <p:nvPr/>
          </p:nvSpPr>
          <p:spPr>
            <a:xfrm>
              <a:off x="6312746" y="2971800"/>
              <a:ext cx="939681" cy="830997"/>
            </a:xfrm>
            <a:prstGeom prst="rect">
              <a:avLst/>
            </a:prstGeom>
            <a:grpFill/>
          </p:spPr>
          <p:txBody>
            <a:bodyPr wrap="none" rtlCol="0">
              <a:spAutoFit/>
            </a:bodyPr>
            <a:lstStyle/>
            <a:p>
              <a:pPr algn="ctr"/>
              <a:r>
                <a:rPr lang="en-US" sz="2400" dirty="0" smtClean="0">
                  <a:effectLst>
                    <a:outerShdw blurRad="38100" dist="38100" dir="2700000" algn="tl">
                      <a:srgbClr val="000000">
                        <a:alpha val="43137"/>
                      </a:srgbClr>
                    </a:outerShdw>
                  </a:effectLst>
                </a:rPr>
                <a:t>Seek</a:t>
              </a:r>
            </a:p>
            <a:p>
              <a:pPr algn="ctr"/>
              <a:r>
                <a:rPr lang="en-US" sz="2400" dirty="0">
                  <a:effectLst>
                    <a:outerShdw blurRad="38100" dist="38100" dir="2700000" algn="tl">
                      <a:srgbClr val="000000">
                        <a:alpha val="43137"/>
                      </a:srgbClr>
                    </a:outerShdw>
                  </a:effectLst>
                </a:rPr>
                <a:t>h</a:t>
              </a:r>
              <a:r>
                <a:rPr lang="en-US" sz="2400" dirty="0" smtClean="0">
                  <a:effectLst>
                    <a:outerShdw blurRad="38100" dist="38100" dir="2700000" algn="tl">
                      <a:srgbClr val="000000">
                        <a:alpha val="43137"/>
                      </a:srgbClr>
                    </a:outerShdw>
                  </a:effectLst>
                </a:rPr>
                <a:t>elp?</a:t>
              </a:r>
              <a:endParaRPr lang="en-US" sz="2400" dirty="0">
                <a:effectLst>
                  <a:outerShdw blurRad="38100" dist="38100" dir="2700000" algn="tl">
                    <a:srgbClr val="000000">
                      <a:alpha val="43137"/>
                    </a:srgbClr>
                  </a:outerShdw>
                </a:effectLst>
              </a:endParaRPr>
            </a:p>
          </p:txBody>
        </p:sp>
      </p:grpSp>
      <p:grpSp>
        <p:nvGrpSpPr>
          <p:cNvPr id="13" name="Group 12"/>
          <p:cNvGrpSpPr/>
          <p:nvPr/>
        </p:nvGrpSpPr>
        <p:grpSpPr>
          <a:xfrm>
            <a:off x="4419600" y="2968625"/>
            <a:ext cx="1889125" cy="1041400"/>
            <a:chOff x="4267200" y="2832100"/>
            <a:chExt cx="1889125" cy="1041400"/>
          </a:xfrm>
          <a:solidFill>
            <a:schemeClr val="bg1">
              <a:lumMod val="60000"/>
              <a:lumOff val="40000"/>
            </a:schemeClr>
          </a:solidFill>
          <a:effectLst>
            <a:outerShdw blurRad="50800" dist="38100" dir="2700000" algn="tl" rotWithShape="0">
              <a:prstClr val="black">
                <a:alpha val="40000"/>
              </a:prstClr>
            </a:outerShdw>
          </a:effectLst>
        </p:grpSpPr>
        <p:sp>
          <p:nvSpPr>
            <p:cNvPr id="14" name="Freeform 6"/>
            <p:cNvSpPr>
              <a:spLocks/>
            </p:cNvSpPr>
            <p:nvPr/>
          </p:nvSpPr>
          <p:spPr bwMode="auto">
            <a:xfrm>
              <a:off x="4267200" y="2832100"/>
              <a:ext cx="1889125" cy="1041400"/>
            </a:xfrm>
            <a:custGeom>
              <a:avLst/>
              <a:gdLst/>
              <a:ahLst/>
              <a:cxnLst>
                <a:cxn ang="0">
                  <a:pos x="1032" y="14"/>
                </a:cxn>
                <a:cxn ang="0">
                  <a:pos x="1032" y="0"/>
                </a:cxn>
                <a:cxn ang="0">
                  <a:pos x="0" y="0"/>
                </a:cxn>
                <a:cxn ang="0">
                  <a:pos x="0" y="14"/>
                </a:cxn>
                <a:cxn ang="0">
                  <a:pos x="158" y="328"/>
                </a:cxn>
                <a:cxn ang="0">
                  <a:pos x="0" y="640"/>
                </a:cxn>
                <a:cxn ang="0">
                  <a:pos x="0" y="648"/>
                </a:cxn>
                <a:cxn ang="0">
                  <a:pos x="1024" y="648"/>
                </a:cxn>
                <a:cxn ang="0">
                  <a:pos x="1024" y="656"/>
                </a:cxn>
                <a:cxn ang="0">
                  <a:pos x="1028" y="648"/>
                </a:cxn>
                <a:cxn ang="0">
                  <a:pos x="1032" y="648"/>
                </a:cxn>
                <a:cxn ang="0">
                  <a:pos x="1032" y="640"/>
                </a:cxn>
                <a:cxn ang="0">
                  <a:pos x="1190" y="328"/>
                </a:cxn>
                <a:cxn ang="0">
                  <a:pos x="1032" y="14"/>
                </a:cxn>
              </a:cxnLst>
              <a:rect l="0" t="0" r="r" b="b"/>
              <a:pathLst>
                <a:path w="1190" h="656">
                  <a:moveTo>
                    <a:pt x="1032" y="14"/>
                  </a:moveTo>
                  <a:lnTo>
                    <a:pt x="1032" y="0"/>
                  </a:lnTo>
                  <a:lnTo>
                    <a:pt x="0" y="0"/>
                  </a:lnTo>
                  <a:lnTo>
                    <a:pt x="0" y="14"/>
                  </a:lnTo>
                  <a:lnTo>
                    <a:pt x="158" y="328"/>
                  </a:lnTo>
                  <a:lnTo>
                    <a:pt x="0" y="640"/>
                  </a:lnTo>
                  <a:lnTo>
                    <a:pt x="0" y="648"/>
                  </a:lnTo>
                  <a:lnTo>
                    <a:pt x="1024" y="648"/>
                  </a:lnTo>
                  <a:lnTo>
                    <a:pt x="1024" y="656"/>
                  </a:lnTo>
                  <a:lnTo>
                    <a:pt x="1028" y="648"/>
                  </a:lnTo>
                  <a:lnTo>
                    <a:pt x="1032" y="648"/>
                  </a:lnTo>
                  <a:lnTo>
                    <a:pt x="1032" y="640"/>
                  </a:lnTo>
                  <a:lnTo>
                    <a:pt x="1190" y="328"/>
                  </a:lnTo>
                  <a:lnTo>
                    <a:pt x="1032" y="14"/>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TextBox 14"/>
            <p:cNvSpPr txBox="1"/>
            <p:nvPr/>
          </p:nvSpPr>
          <p:spPr>
            <a:xfrm>
              <a:off x="4613473" y="2979003"/>
              <a:ext cx="1007007" cy="830997"/>
            </a:xfrm>
            <a:prstGeom prst="rect">
              <a:avLst/>
            </a:prstGeom>
            <a:grpFill/>
          </p:spPr>
          <p:txBody>
            <a:bodyPr wrap="none" rtlCol="0">
              <a:spAutoFit/>
            </a:bodyPr>
            <a:lstStyle/>
            <a:p>
              <a:pPr algn="ctr"/>
              <a:r>
                <a:rPr lang="en-US" sz="2400" dirty="0" smtClean="0">
                  <a:effectLst>
                    <a:outerShdw blurRad="38100" dist="38100" dir="2700000" algn="tl">
                      <a:srgbClr val="000000">
                        <a:alpha val="43137"/>
                      </a:srgbClr>
                    </a:outerShdw>
                  </a:effectLst>
                </a:rPr>
                <a:t>Take</a:t>
              </a:r>
            </a:p>
            <a:p>
              <a:pPr algn="ctr"/>
              <a:r>
                <a:rPr lang="en-US" sz="2400" dirty="0">
                  <a:effectLst>
                    <a:outerShdw blurRad="38100" dist="38100" dir="2700000" algn="tl">
                      <a:srgbClr val="000000">
                        <a:alpha val="43137"/>
                      </a:srgbClr>
                    </a:outerShdw>
                  </a:effectLst>
                </a:rPr>
                <a:t>a</a:t>
              </a:r>
              <a:r>
                <a:rPr lang="en-US" sz="2400" dirty="0" smtClean="0">
                  <a:effectLst>
                    <a:outerShdw blurRad="38100" dist="38100" dir="2700000" algn="tl">
                      <a:srgbClr val="000000">
                        <a:alpha val="43137"/>
                      </a:srgbClr>
                    </a:outerShdw>
                  </a:effectLst>
                </a:rPr>
                <a:t>ction</a:t>
              </a:r>
            </a:p>
          </p:txBody>
        </p:sp>
      </p:grpSp>
      <p:grpSp>
        <p:nvGrpSpPr>
          <p:cNvPr id="16" name="Group 15"/>
          <p:cNvGrpSpPr/>
          <p:nvPr/>
        </p:nvGrpSpPr>
        <p:grpSpPr>
          <a:xfrm>
            <a:off x="2692400" y="2955925"/>
            <a:ext cx="1889125" cy="1041400"/>
            <a:chOff x="2540000" y="2819400"/>
            <a:chExt cx="1889125" cy="1041400"/>
          </a:xfrm>
          <a:solidFill>
            <a:schemeClr val="bg1">
              <a:lumMod val="60000"/>
              <a:lumOff val="40000"/>
            </a:schemeClr>
          </a:solidFill>
          <a:effectLst>
            <a:outerShdw blurRad="50800" dist="38100" dir="2700000" algn="tl" rotWithShape="0">
              <a:prstClr val="black">
                <a:alpha val="40000"/>
              </a:prstClr>
            </a:outerShdw>
          </a:effectLst>
        </p:grpSpPr>
        <p:sp>
          <p:nvSpPr>
            <p:cNvPr id="17" name="Freeform 5"/>
            <p:cNvSpPr>
              <a:spLocks/>
            </p:cNvSpPr>
            <p:nvPr/>
          </p:nvSpPr>
          <p:spPr bwMode="auto">
            <a:xfrm>
              <a:off x="2540000" y="2819400"/>
              <a:ext cx="1889125" cy="1041400"/>
            </a:xfrm>
            <a:custGeom>
              <a:avLst/>
              <a:gdLst/>
              <a:ahLst/>
              <a:cxnLst>
                <a:cxn ang="0">
                  <a:pos x="1032" y="14"/>
                </a:cxn>
                <a:cxn ang="0">
                  <a:pos x="1032" y="0"/>
                </a:cxn>
                <a:cxn ang="0">
                  <a:pos x="0" y="0"/>
                </a:cxn>
                <a:cxn ang="0">
                  <a:pos x="0" y="14"/>
                </a:cxn>
                <a:cxn ang="0">
                  <a:pos x="158" y="328"/>
                </a:cxn>
                <a:cxn ang="0">
                  <a:pos x="0" y="640"/>
                </a:cxn>
                <a:cxn ang="0">
                  <a:pos x="0" y="648"/>
                </a:cxn>
                <a:cxn ang="0">
                  <a:pos x="1024" y="648"/>
                </a:cxn>
                <a:cxn ang="0">
                  <a:pos x="1024" y="656"/>
                </a:cxn>
                <a:cxn ang="0">
                  <a:pos x="1028" y="648"/>
                </a:cxn>
                <a:cxn ang="0">
                  <a:pos x="1032" y="648"/>
                </a:cxn>
                <a:cxn ang="0">
                  <a:pos x="1032" y="640"/>
                </a:cxn>
                <a:cxn ang="0">
                  <a:pos x="1190" y="328"/>
                </a:cxn>
                <a:cxn ang="0">
                  <a:pos x="1032" y="14"/>
                </a:cxn>
              </a:cxnLst>
              <a:rect l="0" t="0" r="r" b="b"/>
              <a:pathLst>
                <a:path w="1190" h="656">
                  <a:moveTo>
                    <a:pt x="1032" y="14"/>
                  </a:moveTo>
                  <a:lnTo>
                    <a:pt x="1032" y="0"/>
                  </a:lnTo>
                  <a:lnTo>
                    <a:pt x="0" y="0"/>
                  </a:lnTo>
                  <a:lnTo>
                    <a:pt x="0" y="14"/>
                  </a:lnTo>
                  <a:lnTo>
                    <a:pt x="158" y="328"/>
                  </a:lnTo>
                  <a:lnTo>
                    <a:pt x="0" y="640"/>
                  </a:lnTo>
                  <a:lnTo>
                    <a:pt x="0" y="648"/>
                  </a:lnTo>
                  <a:lnTo>
                    <a:pt x="1024" y="648"/>
                  </a:lnTo>
                  <a:lnTo>
                    <a:pt x="1024" y="656"/>
                  </a:lnTo>
                  <a:lnTo>
                    <a:pt x="1028" y="648"/>
                  </a:lnTo>
                  <a:lnTo>
                    <a:pt x="1032" y="648"/>
                  </a:lnTo>
                  <a:lnTo>
                    <a:pt x="1032" y="640"/>
                  </a:lnTo>
                  <a:lnTo>
                    <a:pt x="1190" y="328"/>
                  </a:lnTo>
                  <a:lnTo>
                    <a:pt x="1032" y="14"/>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TextBox 17"/>
            <p:cNvSpPr txBox="1"/>
            <p:nvPr/>
          </p:nvSpPr>
          <p:spPr>
            <a:xfrm>
              <a:off x="2819400" y="3111500"/>
              <a:ext cx="1350050" cy="461665"/>
            </a:xfrm>
            <a:prstGeom prst="rect">
              <a:avLst/>
            </a:prstGeom>
            <a:grp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Stabilize</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sp>
        <p:nvSpPr>
          <p:cNvPr id="19" name="Title 1"/>
          <p:cNvSpPr txBox="1">
            <a:spLocks/>
          </p:cNvSpPr>
          <p:nvPr/>
        </p:nvSpPr>
        <p:spPr bwMode="auto">
          <a:xfrm>
            <a:off x="2895600" y="441325"/>
            <a:ext cx="5181600" cy="114300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4200" b="0">
                <a:solidFill>
                  <a:schemeClr val="tx2"/>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lgn="ctr" rtl="0" eaLnBrk="1" fontAlgn="base" hangingPunct="1">
              <a:spcBef>
                <a:spcPct val="0"/>
              </a:spcBef>
              <a:spcAft>
                <a:spcPct val="0"/>
              </a:spcAft>
              <a:defRPr sz="4200" b="1">
                <a:solidFill>
                  <a:schemeClr val="tx2"/>
                </a:solidFill>
                <a:latin typeface="Arial" charset="0"/>
              </a:defRPr>
            </a:lvl2pPr>
            <a:lvl3pPr algn="ctr" rtl="0" eaLnBrk="1" fontAlgn="base" hangingPunct="1">
              <a:spcBef>
                <a:spcPct val="0"/>
              </a:spcBef>
              <a:spcAft>
                <a:spcPct val="0"/>
              </a:spcAft>
              <a:defRPr sz="4200" b="1">
                <a:solidFill>
                  <a:schemeClr val="tx2"/>
                </a:solidFill>
                <a:latin typeface="Arial" charset="0"/>
              </a:defRPr>
            </a:lvl3pPr>
            <a:lvl4pPr algn="ctr" rtl="0" eaLnBrk="1" fontAlgn="base" hangingPunct="1">
              <a:spcBef>
                <a:spcPct val="0"/>
              </a:spcBef>
              <a:spcAft>
                <a:spcPct val="0"/>
              </a:spcAft>
              <a:defRPr sz="4200" b="1">
                <a:solidFill>
                  <a:schemeClr val="tx2"/>
                </a:solidFill>
                <a:latin typeface="Arial" charset="0"/>
              </a:defRPr>
            </a:lvl4pPr>
            <a:lvl5pPr algn="ctr" rtl="0" eaLnBrk="1" fontAlgn="base" hangingPunct="1">
              <a:spcBef>
                <a:spcPct val="0"/>
              </a:spcBef>
              <a:spcAft>
                <a:spcPct val="0"/>
              </a:spcAft>
              <a:defRPr sz="4200" b="1">
                <a:solidFill>
                  <a:schemeClr val="tx2"/>
                </a:solidFill>
                <a:latin typeface="Arial" charset="0"/>
              </a:defRPr>
            </a:lvl5pPr>
            <a:lvl6pPr marL="457200" algn="ctr" rtl="0" eaLnBrk="1" fontAlgn="base" hangingPunct="1">
              <a:spcBef>
                <a:spcPct val="0"/>
              </a:spcBef>
              <a:spcAft>
                <a:spcPct val="0"/>
              </a:spcAft>
              <a:defRPr sz="4200" b="1">
                <a:solidFill>
                  <a:schemeClr val="tx2"/>
                </a:solidFill>
                <a:latin typeface="Arial" charset="0"/>
              </a:defRPr>
            </a:lvl6pPr>
            <a:lvl7pPr marL="914400" algn="ctr" rtl="0" eaLnBrk="1" fontAlgn="base" hangingPunct="1">
              <a:spcBef>
                <a:spcPct val="0"/>
              </a:spcBef>
              <a:spcAft>
                <a:spcPct val="0"/>
              </a:spcAft>
              <a:defRPr sz="4200" b="1">
                <a:solidFill>
                  <a:schemeClr val="tx2"/>
                </a:solidFill>
                <a:latin typeface="Arial" charset="0"/>
              </a:defRPr>
            </a:lvl7pPr>
            <a:lvl8pPr marL="1371600" algn="ctr" rtl="0" eaLnBrk="1" fontAlgn="base" hangingPunct="1">
              <a:spcBef>
                <a:spcPct val="0"/>
              </a:spcBef>
              <a:spcAft>
                <a:spcPct val="0"/>
              </a:spcAft>
              <a:defRPr sz="4200" b="1">
                <a:solidFill>
                  <a:schemeClr val="tx2"/>
                </a:solidFill>
                <a:latin typeface="Arial" charset="0"/>
              </a:defRPr>
            </a:lvl8pPr>
            <a:lvl9pPr marL="1828800" algn="ctr" rtl="0" eaLnBrk="1" fontAlgn="base" hangingPunct="1">
              <a:spcBef>
                <a:spcPct val="0"/>
              </a:spcBef>
              <a:spcAft>
                <a:spcPct val="0"/>
              </a:spcAft>
              <a:defRPr sz="4200" b="1">
                <a:solidFill>
                  <a:schemeClr val="tx2"/>
                </a:solidFill>
                <a:latin typeface="Arial" charset="0"/>
              </a:defRPr>
            </a:lvl9pPr>
          </a:lstStyle>
          <a:p>
            <a:r>
              <a:rPr lang="en-US" sz="4000" kern="0" dirty="0" smtClean="0"/>
              <a:t>Key response steps</a:t>
            </a:r>
            <a:endParaRPr lang="en-US" sz="4000" kern="0" dirty="0"/>
          </a:p>
        </p:txBody>
      </p:sp>
      <p:grpSp>
        <p:nvGrpSpPr>
          <p:cNvPr id="20" name="Group 19"/>
          <p:cNvGrpSpPr/>
          <p:nvPr/>
        </p:nvGrpSpPr>
        <p:grpSpPr>
          <a:xfrm>
            <a:off x="952500" y="2978150"/>
            <a:ext cx="1889125" cy="1019175"/>
            <a:chOff x="800100" y="2841625"/>
            <a:chExt cx="1889125" cy="1019175"/>
          </a:xfrm>
          <a:solidFill>
            <a:schemeClr val="bg1">
              <a:lumMod val="60000"/>
              <a:lumOff val="40000"/>
            </a:schemeClr>
          </a:solidFill>
          <a:effectLst>
            <a:outerShdw blurRad="50800" dist="38100" dir="2700000" algn="tl" rotWithShape="0">
              <a:prstClr val="black">
                <a:alpha val="40000"/>
              </a:prstClr>
            </a:outerShdw>
          </a:effectLst>
        </p:grpSpPr>
        <p:sp>
          <p:nvSpPr>
            <p:cNvPr id="21" name="Freeform 7"/>
            <p:cNvSpPr>
              <a:spLocks/>
            </p:cNvSpPr>
            <p:nvPr/>
          </p:nvSpPr>
          <p:spPr bwMode="auto">
            <a:xfrm>
              <a:off x="800100" y="2841625"/>
              <a:ext cx="1889125" cy="1019175"/>
            </a:xfrm>
            <a:custGeom>
              <a:avLst/>
              <a:gdLst/>
              <a:ahLst/>
              <a:cxnLst>
                <a:cxn ang="0">
                  <a:pos x="1032" y="0"/>
                </a:cxn>
                <a:cxn ang="0">
                  <a:pos x="1032" y="2"/>
                </a:cxn>
                <a:cxn ang="0">
                  <a:pos x="1012" y="2"/>
                </a:cxn>
                <a:cxn ang="0">
                  <a:pos x="516" y="178"/>
                </a:cxn>
                <a:cxn ang="0">
                  <a:pos x="20" y="2"/>
                </a:cxn>
                <a:cxn ang="0">
                  <a:pos x="0" y="2"/>
                </a:cxn>
                <a:cxn ang="0">
                  <a:pos x="0" y="634"/>
                </a:cxn>
                <a:cxn ang="0">
                  <a:pos x="1024" y="634"/>
                </a:cxn>
                <a:cxn ang="0">
                  <a:pos x="1024" y="642"/>
                </a:cxn>
                <a:cxn ang="0">
                  <a:pos x="1028" y="634"/>
                </a:cxn>
                <a:cxn ang="0">
                  <a:pos x="1032" y="634"/>
                </a:cxn>
                <a:cxn ang="0">
                  <a:pos x="1032" y="626"/>
                </a:cxn>
                <a:cxn ang="0">
                  <a:pos x="1190" y="314"/>
                </a:cxn>
                <a:cxn ang="0">
                  <a:pos x="1032" y="0"/>
                </a:cxn>
              </a:cxnLst>
              <a:rect l="0" t="0" r="r" b="b"/>
              <a:pathLst>
                <a:path w="1190" h="642">
                  <a:moveTo>
                    <a:pt x="1032" y="0"/>
                  </a:moveTo>
                  <a:lnTo>
                    <a:pt x="1032" y="2"/>
                  </a:lnTo>
                  <a:lnTo>
                    <a:pt x="1012" y="2"/>
                  </a:lnTo>
                  <a:lnTo>
                    <a:pt x="516" y="178"/>
                  </a:lnTo>
                  <a:lnTo>
                    <a:pt x="20" y="2"/>
                  </a:lnTo>
                  <a:lnTo>
                    <a:pt x="0" y="2"/>
                  </a:lnTo>
                  <a:lnTo>
                    <a:pt x="0" y="634"/>
                  </a:lnTo>
                  <a:lnTo>
                    <a:pt x="1024" y="634"/>
                  </a:lnTo>
                  <a:lnTo>
                    <a:pt x="1024" y="642"/>
                  </a:lnTo>
                  <a:lnTo>
                    <a:pt x="1028" y="634"/>
                  </a:lnTo>
                  <a:lnTo>
                    <a:pt x="1032" y="634"/>
                  </a:lnTo>
                  <a:lnTo>
                    <a:pt x="1032" y="626"/>
                  </a:lnTo>
                  <a:lnTo>
                    <a:pt x="1190" y="314"/>
                  </a:lnTo>
                  <a:lnTo>
                    <a:pt x="1032" y="0"/>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TextBox 21"/>
            <p:cNvSpPr txBox="1"/>
            <p:nvPr/>
          </p:nvSpPr>
          <p:spPr>
            <a:xfrm>
              <a:off x="978488" y="3124200"/>
              <a:ext cx="1383712" cy="461665"/>
            </a:xfrm>
            <a:prstGeom prst="rect">
              <a:avLst/>
            </a:prstGeom>
            <a:grp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Prioritize</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23" name="Group 22"/>
          <p:cNvGrpSpPr/>
          <p:nvPr/>
        </p:nvGrpSpPr>
        <p:grpSpPr>
          <a:xfrm>
            <a:off x="952500" y="1863725"/>
            <a:ext cx="1638300" cy="1295400"/>
            <a:chOff x="800100" y="1727200"/>
            <a:chExt cx="1638300" cy="1295400"/>
          </a:xfrm>
          <a:solidFill>
            <a:schemeClr val="bg1">
              <a:lumMod val="60000"/>
              <a:lumOff val="40000"/>
            </a:schemeClr>
          </a:solidFill>
          <a:effectLst>
            <a:outerShdw blurRad="50800" dist="38100" dir="2700000" algn="tl" rotWithShape="0">
              <a:prstClr val="black">
                <a:alpha val="40000"/>
              </a:prstClr>
            </a:outerShdw>
          </a:effectLst>
        </p:grpSpPr>
        <p:sp>
          <p:nvSpPr>
            <p:cNvPr id="24" name="Freeform 8"/>
            <p:cNvSpPr>
              <a:spLocks/>
            </p:cNvSpPr>
            <p:nvPr/>
          </p:nvSpPr>
          <p:spPr bwMode="auto">
            <a:xfrm>
              <a:off x="800100" y="1727200"/>
              <a:ext cx="1638300" cy="1295400"/>
            </a:xfrm>
            <a:custGeom>
              <a:avLst/>
              <a:gdLst/>
              <a:ahLst/>
              <a:cxnLst>
                <a:cxn ang="0">
                  <a:pos x="516" y="176"/>
                </a:cxn>
                <a:cxn ang="0">
                  <a:pos x="20" y="0"/>
                </a:cxn>
                <a:cxn ang="0">
                  <a:pos x="0" y="0"/>
                </a:cxn>
                <a:cxn ang="0">
                  <a:pos x="0" y="640"/>
                </a:cxn>
                <a:cxn ang="0">
                  <a:pos x="20" y="640"/>
                </a:cxn>
                <a:cxn ang="0">
                  <a:pos x="516" y="816"/>
                </a:cxn>
                <a:cxn ang="0">
                  <a:pos x="1012" y="640"/>
                </a:cxn>
                <a:cxn ang="0">
                  <a:pos x="1032" y="640"/>
                </a:cxn>
                <a:cxn ang="0">
                  <a:pos x="1032" y="0"/>
                </a:cxn>
                <a:cxn ang="0">
                  <a:pos x="1012" y="0"/>
                </a:cxn>
                <a:cxn ang="0">
                  <a:pos x="516" y="176"/>
                </a:cxn>
              </a:cxnLst>
              <a:rect l="0" t="0" r="r" b="b"/>
              <a:pathLst>
                <a:path w="1032" h="816">
                  <a:moveTo>
                    <a:pt x="516" y="176"/>
                  </a:moveTo>
                  <a:lnTo>
                    <a:pt x="20" y="0"/>
                  </a:lnTo>
                  <a:lnTo>
                    <a:pt x="0" y="0"/>
                  </a:lnTo>
                  <a:lnTo>
                    <a:pt x="0" y="640"/>
                  </a:lnTo>
                  <a:lnTo>
                    <a:pt x="20" y="640"/>
                  </a:lnTo>
                  <a:lnTo>
                    <a:pt x="516" y="816"/>
                  </a:lnTo>
                  <a:lnTo>
                    <a:pt x="1012" y="640"/>
                  </a:lnTo>
                  <a:lnTo>
                    <a:pt x="1032" y="640"/>
                  </a:lnTo>
                  <a:lnTo>
                    <a:pt x="1032" y="0"/>
                  </a:lnTo>
                  <a:lnTo>
                    <a:pt x="1012" y="0"/>
                  </a:lnTo>
                  <a:lnTo>
                    <a:pt x="516" y="176"/>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TextBox 24"/>
            <p:cNvSpPr txBox="1"/>
            <p:nvPr/>
          </p:nvSpPr>
          <p:spPr>
            <a:xfrm>
              <a:off x="914400" y="2133600"/>
              <a:ext cx="1383712" cy="461665"/>
            </a:xfrm>
            <a:prstGeom prst="rect">
              <a:avLst/>
            </a:prstGeom>
            <a:grp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Evaluate</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grpSp>
        <p:nvGrpSpPr>
          <p:cNvPr id="26" name="Group 25"/>
          <p:cNvGrpSpPr/>
          <p:nvPr/>
        </p:nvGrpSpPr>
        <p:grpSpPr>
          <a:xfrm>
            <a:off x="952500" y="746125"/>
            <a:ext cx="1638300" cy="1308100"/>
            <a:chOff x="800100" y="609600"/>
            <a:chExt cx="1638300" cy="1308100"/>
          </a:xfrm>
          <a:solidFill>
            <a:schemeClr val="bg1">
              <a:lumMod val="60000"/>
              <a:lumOff val="40000"/>
            </a:schemeClr>
          </a:solidFill>
          <a:effectLst>
            <a:outerShdw blurRad="50800" dist="38100" dir="2700000" algn="tl" rotWithShape="0">
              <a:prstClr val="black">
                <a:alpha val="40000"/>
              </a:prstClr>
            </a:outerShdw>
          </a:effectLst>
        </p:grpSpPr>
        <p:sp>
          <p:nvSpPr>
            <p:cNvPr id="27" name="Freeform 10"/>
            <p:cNvSpPr>
              <a:spLocks/>
            </p:cNvSpPr>
            <p:nvPr/>
          </p:nvSpPr>
          <p:spPr bwMode="auto">
            <a:xfrm>
              <a:off x="800100" y="609600"/>
              <a:ext cx="1638300" cy="1308100"/>
            </a:xfrm>
            <a:custGeom>
              <a:avLst/>
              <a:gdLst/>
              <a:ahLst/>
              <a:cxnLst>
                <a:cxn ang="0">
                  <a:pos x="1032" y="0"/>
                </a:cxn>
                <a:cxn ang="0">
                  <a:pos x="0" y="0"/>
                </a:cxn>
                <a:cxn ang="0">
                  <a:pos x="0" y="648"/>
                </a:cxn>
                <a:cxn ang="0">
                  <a:pos x="20" y="648"/>
                </a:cxn>
                <a:cxn ang="0">
                  <a:pos x="516" y="824"/>
                </a:cxn>
                <a:cxn ang="0">
                  <a:pos x="1012" y="648"/>
                </a:cxn>
                <a:cxn ang="0">
                  <a:pos x="1032" y="648"/>
                </a:cxn>
                <a:cxn ang="0">
                  <a:pos x="1032" y="0"/>
                </a:cxn>
              </a:cxnLst>
              <a:rect l="0" t="0" r="r" b="b"/>
              <a:pathLst>
                <a:path w="1032" h="824">
                  <a:moveTo>
                    <a:pt x="1032" y="0"/>
                  </a:moveTo>
                  <a:lnTo>
                    <a:pt x="0" y="0"/>
                  </a:lnTo>
                  <a:lnTo>
                    <a:pt x="0" y="648"/>
                  </a:lnTo>
                  <a:lnTo>
                    <a:pt x="20" y="648"/>
                  </a:lnTo>
                  <a:lnTo>
                    <a:pt x="516" y="824"/>
                  </a:lnTo>
                  <a:lnTo>
                    <a:pt x="1012" y="648"/>
                  </a:lnTo>
                  <a:lnTo>
                    <a:pt x="1032" y="648"/>
                  </a:lnTo>
                  <a:lnTo>
                    <a:pt x="1032" y="0"/>
                  </a:lnTo>
                  <a:close/>
                </a:path>
              </a:pathLst>
            </a:custGeom>
            <a:grpFill/>
            <a:ln w="8">
              <a:solidFill>
                <a:schemeClr val="accent3">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TextBox 27"/>
            <p:cNvSpPr txBox="1"/>
            <p:nvPr/>
          </p:nvSpPr>
          <p:spPr>
            <a:xfrm>
              <a:off x="1066800" y="977900"/>
              <a:ext cx="1074333" cy="461665"/>
            </a:xfrm>
            <a:prstGeom prst="rect">
              <a:avLst/>
            </a:prstGeom>
            <a:grpFill/>
          </p:spPr>
          <p:txBody>
            <a:bodyPr wrap="none" rtlCol="0">
              <a:spAutoFit/>
            </a:bodyPr>
            <a:lstStyle/>
            <a:p>
              <a:r>
                <a:rPr lang="en-US" sz="24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Detect</a:t>
              </a:r>
              <a:endParaRPr lang="en-US" sz="24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grpSp>
      <p:sp>
        <p:nvSpPr>
          <p:cNvPr id="3" name="Rectangle 2"/>
          <p:cNvSpPr/>
          <p:nvPr/>
        </p:nvSpPr>
        <p:spPr>
          <a:xfrm>
            <a:off x="609600" y="5257800"/>
            <a:ext cx="4727577" cy="1015663"/>
          </a:xfrm>
          <a:prstGeom prst="rect">
            <a:avLst/>
          </a:prstGeom>
        </p:spPr>
        <p:txBody>
          <a:bodyPr wrap="square">
            <a:spAutoFit/>
          </a:bodyPr>
          <a:lstStyle/>
          <a:p>
            <a:pPr algn="ctr"/>
            <a:r>
              <a:rPr lang="en-US" sz="3000" dirty="0">
                <a:latin typeface="Tahoma" pitchFamily="34" charset="0"/>
                <a:ea typeface="Tahoma" pitchFamily="34" charset="0"/>
                <a:cs typeface="Tahoma" pitchFamily="34" charset="0"/>
              </a:rPr>
              <a:t>Sequence of steps may </a:t>
            </a:r>
          </a:p>
          <a:p>
            <a:pPr algn="ctr"/>
            <a:r>
              <a:rPr lang="en-US" sz="3000" dirty="0">
                <a:latin typeface="Tahoma" pitchFamily="34" charset="0"/>
                <a:ea typeface="Tahoma" pitchFamily="34" charset="0"/>
                <a:cs typeface="Tahoma" pitchFamily="34" charset="0"/>
              </a:rPr>
              <a:t>depend on case</a:t>
            </a:r>
          </a:p>
        </p:txBody>
      </p:sp>
    </p:spTree>
    <p:extLst>
      <p:ext uri="{BB962C8B-B14F-4D97-AF65-F5344CB8AC3E}">
        <p14:creationId xmlns:p14="http://schemas.microsoft.com/office/powerpoint/2010/main" val="3716342159"/>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 is key</a:t>
            </a:r>
            <a:endParaRPr lang="en-US" dirty="0"/>
          </a:p>
        </p:txBody>
      </p:sp>
      <p:sp>
        <p:nvSpPr>
          <p:cNvPr id="3" name="Content Placeholder 2"/>
          <p:cNvSpPr>
            <a:spLocks noGrp="1"/>
          </p:cNvSpPr>
          <p:nvPr>
            <p:ph idx="1"/>
          </p:nvPr>
        </p:nvSpPr>
        <p:spPr/>
        <p:txBody>
          <a:bodyPr/>
          <a:lstStyle/>
          <a:p>
            <a:r>
              <a:rPr lang="en-US" dirty="0" smtClean="0"/>
              <a:t>You may never be “Suddenly in Command,” but relying on luck is foolish</a:t>
            </a:r>
          </a:p>
          <a:p>
            <a:r>
              <a:rPr lang="en-US" dirty="0" smtClean="0"/>
              <a:t>Learning and practicing what you need to do in this situation will increase your safety, confidence, and enjoyment</a:t>
            </a:r>
          </a:p>
          <a:p>
            <a:r>
              <a:rPr lang="en-US" dirty="0" smtClean="0"/>
              <a:t>Learn something from every trip</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56</a:t>
            </a:fld>
            <a:endParaRPr lang="en-US" dirty="0"/>
          </a:p>
        </p:txBody>
      </p:sp>
    </p:spTree>
    <p:extLst>
      <p:ext uri="{BB962C8B-B14F-4D97-AF65-F5344CB8AC3E}">
        <p14:creationId xmlns:p14="http://schemas.microsoft.com/office/powerpoint/2010/main" val="2853373739"/>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now?</a:t>
            </a:r>
            <a:endParaRPr lang="en-US" dirty="0"/>
          </a:p>
        </p:txBody>
      </p:sp>
      <p:sp>
        <p:nvSpPr>
          <p:cNvPr id="3" name="Content Placeholder 2"/>
          <p:cNvSpPr>
            <a:spLocks noGrp="1"/>
          </p:cNvSpPr>
          <p:nvPr>
            <p:ph idx="1"/>
          </p:nvPr>
        </p:nvSpPr>
        <p:spPr/>
        <p:txBody>
          <a:bodyPr/>
          <a:lstStyle/>
          <a:p>
            <a:r>
              <a:rPr lang="en-US" dirty="0"/>
              <a:t>Take </a:t>
            </a:r>
            <a:r>
              <a:rPr lang="en-US" dirty="0" smtClean="0"/>
              <a:t>additional </a:t>
            </a:r>
            <a:r>
              <a:rPr lang="en-US" dirty="0"/>
              <a:t>boating courses</a:t>
            </a:r>
          </a:p>
          <a:p>
            <a:r>
              <a:rPr lang="en-US" dirty="0"/>
              <a:t>Check equipment aboard by having a free </a:t>
            </a:r>
            <a:r>
              <a:rPr lang="en-US" dirty="0" smtClean="0"/>
              <a:t>Vessel </a:t>
            </a:r>
            <a:r>
              <a:rPr lang="en-US" dirty="0"/>
              <a:t>Safety Check</a:t>
            </a:r>
          </a:p>
          <a:p>
            <a:r>
              <a:rPr lang="en-US" dirty="0"/>
              <a:t>Learn how to operate the boat</a:t>
            </a:r>
          </a:p>
          <a:p>
            <a:r>
              <a:rPr lang="en-US" dirty="0"/>
              <a:t>Learn how to </a:t>
            </a:r>
            <a:r>
              <a:rPr lang="en-US" dirty="0" smtClean="0"/>
              <a:t>pilot (navigate) </a:t>
            </a:r>
            <a:r>
              <a:rPr lang="en-US" dirty="0"/>
              <a:t>the boat </a:t>
            </a:r>
          </a:p>
          <a:p>
            <a:r>
              <a:rPr lang="en-US" dirty="0" smtClean="0"/>
              <a:t>Prepare/review checklists appropriate for your boat</a:t>
            </a:r>
            <a:endParaRPr lang="en-US" dirty="0"/>
          </a:p>
          <a:p>
            <a:r>
              <a:rPr lang="en-US" dirty="0"/>
              <a:t>Practice, practice, practice!</a:t>
            </a:r>
          </a:p>
          <a:p>
            <a:pPr marL="0" indent="0">
              <a:buNone/>
            </a:pP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57</a:t>
            </a:fld>
            <a:endParaRPr lang="en-US" dirty="0"/>
          </a:p>
        </p:txBody>
      </p:sp>
    </p:spTree>
    <p:extLst>
      <p:ext uri="{BB962C8B-B14F-4D97-AF65-F5344CB8AC3E}">
        <p14:creationId xmlns:p14="http://schemas.microsoft.com/office/powerpoint/2010/main" val="342566379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C043E3-3138-40E1-A89F-6190E578DD07}" type="slidenum">
              <a:rPr lang="en-US" smtClean="0"/>
              <a:t>58</a:t>
            </a:fld>
            <a:endParaRPr lang="en-US" dirty="0"/>
          </a:p>
        </p:txBody>
      </p:sp>
      <p:sp>
        <p:nvSpPr>
          <p:cNvPr id="3" name="Title 1"/>
          <p:cNvSpPr txBox="1">
            <a:spLocks/>
          </p:cNvSpPr>
          <p:nvPr/>
        </p:nvSpPr>
        <p:spPr>
          <a:xfrm>
            <a:off x="457200" y="274638"/>
            <a:ext cx="8229600" cy="1058862"/>
          </a:xfrm>
          <a:prstGeom prst="rect">
            <a:avLst/>
          </a:prstGeom>
        </p:spPr>
        <p:txBody>
          <a:bodyPr/>
          <a:lstStyle>
            <a:lvl1pPr algn="ctr" rtl="0" eaLnBrk="1" fontAlgn="base" hangingPunct="1">
              <a:spcBef>
                <a:spcPct val="0"/>
              </a:spcBef>
              <a:spcAft>
                <a:spcPct val="0"/>
              </a:spcAft>
              <a:defRPr sz="4200" b="0">
                <a:solidFill>
                  <a:schemeClr val="tx2"/>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lgn="ctr" rtl="0" eaLnBrk="1" fontAlgn="base" hangingPunct="1">
              <a:spcBef>
                <a:spcPct val="0"/>
              </a:spcBef>
              <a:spcAft>
                <a:spcPct val="0"/>
              </a:spcAft>
              <a:defRPr sz="4200" b="1">
                <a:solidFill>
                  <a:schemeClr val="tx2"/>
                </a:solidFill>
                <a:latin typeface="Arial" charset="0"/>
              </a:defRPr>
            </a:lvl2pPr>
            <a:lvl3pPr algn="ctr" rtl="0" eaLnBrk="1" fontAlgn="base" hangingPunct="1">
              <a:spcBef>
                <a:spcPct val="0"/>
              </a:spcBef>
              <a:spcAft>
                <a:spcPct val="0"/>
              </a:spcAft>
              <a:defRPr sz="4200" b="1">
                <a:solidFill>
                  <a:schemeClr val="tx2"/>
                </a:solidFill>
                <a:latin typeface="Arial" charset="0"/>
              </a:defRPr>
            </a:lvl3pPr>
            <a:lvl4pPr algn="ctr" rtl="0" eaLnBrk="1" fontAlgn="base" hangingPunct="1">
              <a:spcBef>
                <a:spcPct val="0"/>
              </a:spcBef>
              <a:spcAft>
                <a:spcPct val="0"/>
              </a:spcAft>
              <a:defRPr sz="4200" b="1">
                <a:solidFill>
                  <a:schemeClr val="tx2"/>
                </a:solidFill>
                <a:latin typeface="Arial" charset="0"/>
              </a:defRPr>
            </a:lvl4pPr>
            <a:lvl5pPr algn="ctr" rtl="0" eaLnBrk="1" fontAlgn="base" hangingPunct="1">
              <a:spcBef>
                <a:spcPct val="0"/>
              </a:spcBef>
              <a:spcAft>
                <a:spcPct val="0"/>
              </a:spcAft>
              <a:defRPr sz="4200" b="1">
                <a:solidFill>
                  <a:schemeClr val="tx2"/>
                </a:solidFill>
                <a:latin typeface="Arial" charset="0"/>
              </a:defRPr>
            </a:lvl5pPr>
            <a:lvl6pPr marL="457200" algn="ctr" rtl="0" eaLnBrk="1" fontAlgn="base" hangingPunct="1">
              <a:spcBef>
                <a:spcPct val="0"/>
              </a:spcBef>
              <a:spcAft>
                <a:spcPct val="0"/>
              </a:spcAft>
              <a:defRPr sz="4200" b="1">
                <a:solidFill>
                  <a:schemeClr val="tx2"/>
                </a:solidFill>
                <a:latin typeface="Arial" charset="0"/>
              </a:defRPr>
            </a:lvl6pPr>
            <a:lvl7pPr marL="914400" algn="ctr" rtl="0" eaLnBrk="1" fontAlgn="base" hangingPunct="1">
              <a:spcBef>
                <a:spcPct val="0"/>
              </a:spcBef>
              <a:spcAft>
                <a:spcPct val="0"/>
              </a:spcAft>
              <a:defRPr sz="4200" b="1">
                <a:solidFill>
                  <a:schemeClr val="tx2"/>
                </a:solidFill>
                <a:latin typeface="Arial" charset="0"/>
              </a:defRPr>
            </a:lvl7pPr>
            <a:lvl8pPr marL="1371600" algn="ctr" rtl="0" eaLnBrk="1" fontAlgn="base" hangingPunct="1">
              <a:spcBef>
                <a:spcPct val="0"/>
              </a:spcBef>
              <a:spcAft>
                <a:spcPct val="0"/>
              </a:spcAft>
              <a:defRPr sz="4200" b="1">
                <a:solidFill>
                  <a:schemeClr val="tx2"/>
                </a:solidFill>
                <a:latin typeface="Arial" charset="0"/>
              </a:defRPr>
            </a:lvl8pPr>
            <a:lvl9pPr marL="1828800" algn="ctr" rtl="0" eaLnBrk="1" fontAlgn="base" hangingPunct="1">
              <a:spcBef>
                <a:spcPct val="0"/>
              </a:spcBef>
              <a:spcAft>
                <a:spcPct val="0"/>
              </a:spcAft>
              <a:defRPr sz="4200" b="1">
                <a:solidFill>
                  <a:schemeClr val="tx2"/>
                </a:solidFill>
                <a:latin typeface="Arial" charset="0"/>
              </a:defRPr>
            </a:lvl9pPr>
          </a:lstStyle>
          <a:p>
            <a:r>
              <a:rPr lang="en-US" kern="0" dirty="0" smtClean="0"/>
              <a:t>Questions &amp; Answers</a:t>
            </a:r>
            <a:endParaRPr lang="en-US" kern="0" dirty="0"/>
          </a:p>
        </p:txBody>
      </p:sp>
      <p:pic>
        <p:nvPicPr>
          <p:cNvPr id="4" name="Picture 3" descr="question mark gold.png"/>
          <p:cNvPicPr>
            <a:picLocks noChangeAspect="1"/>
          </p:cNvPicPr>
          <p:nvPr/>
        </p:nvPicPr>
        <p:blipFill>
          <a:blip r:embed="rId3" cstate="email">
            <a:duotone>
              <a:prstClr val="black"/>
              <a:schemeClr val="accent5">
                <a:tint val="45000"/>
                <a:satMod val="400000"/>
              </a:schemeClr>
            </a:duotone>
          </a:blip>
          <a:srcRect/>
          <a:stretch>
            <a:fillRect/>
          </a:stretch>
        </p:blipFill>
        <p:spPr>
          <a:xfrm>
            <a:off x="1295400" y="2057400"/>
            <a:ext cx="5105400" cy="3810000"/>
          </a:xfrm>
          <a:prstGeom prst="rect">
            <a:avLst/>
          </a:prstGeom>
        </p:spPr>
      </p:pic>
      <p:sp>
        <p:nvSpPr>
          <p:cNvPr id="5" name="Freeform 15"/>
          <p:cNvSpPr>
            <a:spLocks noEditPoints="1"/>
          </p:cNvSpPr>
          <p:nvPr/>
        </p:nvSpPr>
        <p:spPr bwMode="auto">
          <a:xfrm>
            <a:off x="6477000" y="2362200"/>
            <a:ext cx="914400" cy="2692480"/>
          </a:xfrm>
          <a:custGeom>
            <a:avLst/>
            <a:gdLst/>
            <a:ahLst/>
            <a:cxnLst>
              <a:cxn ang="0">
                <a:pos x="249" y="226"/>
              </a:cxn>
              <a:cxn ang="0">
                <a:pos x="243" y="172"/>
              </a:cxn>
              <a:cxn ang="0">
                <a:pos x="238" y="145"/>
              </a:cxn>
              <a:cxn ang="0">
                <a:pos x="218" y="127"/>
              </a:cxn>
              <a:cxn ang="0">
                <a:pos x="171" y="109"/>
              </a:cxn>
              <a:cxn ang="0">
                <a:pos x="154" y="97"/>
              </a:cxn>
              <a:cxn ang="0">
                <a:pos x="146" y="75"/>
              </a:cxn>
              <a:cxn ang="0">
                <a:pos x="151" y="49"/>
              </a:cxn>
              <a:cxn ang="0">
                <a:pos x="94" y="6"/>
              </a:cxn>
              <a:cxn ang="0">
                <a:pos x="72" y="68"/>
              </a:cxn>
              <a:cxn ang="0">
                <a:pos x="84" y="96"/>
              </a:cxn>
              <a:cxn ang="0">
                <a:pos x="89" y="124"/>
              </a:cxn>
              <a:cxn ang="0">
                <a:pos x="63" y="151"/>
              </a:cxn>
              <a:cxn ang="0">
                <a:pos x="44" y="169"/>
              </a:cxn>
              <a:cxn ang="0">
                <a:pos x="38" y="200"/>
              </a:cxn>
              <a:cxn ang="0">
                <a:pos x="35" y="256"/>
              </a:cxn>
              <a:cxn ang="0">
                <a:pos x="31" y="289"/>
              </a:cxn>
              <a:cxn ang="0">
                <a:pos x="23" y="316"/>
              </a:cxn>
              <a:cxn ang="0">
                <a:pos x="24" y="344"/>
              </a:cxn>
              <a:cxn ang="0">
                <a:pos x="12" y="370"/>
              </a:cxn>
              <a:cxn ang="0">
                <a:pos x="0" y="415"/>
              </a:cxn>
              <a:cxn ang="0">
                <a:pos x="23" y="413"/>
              </a:cxn>
              <a:cxn ang="0">
                <a:pos x="31" y="463"/>
              </a:cxn>
              <a:cxn ang="0">
                <a:pos x="50" y="612"/>
              </a:cxn>
              <a:cxn ang="0">
                <a:pos x="69" y="686"/>
              </a:cxn>
              <a:cxn ang="0">
                <a:pos x="83" y="753"/>
              </a:cxn>
              <a:cxn ang="0">
                <a:pos x="90" y="777"/>
              </a:cxn>
              <a:cxn ang="0">
                <a:pos x="86" y="785"/>
              </a:cxn>
              <a:cxn ang="0">
                <a:pos x="64" y="791"/>
              </a:cxn>
              <a:cxn ang="0">
                <a:pos x="42" y="803"/>
              </a:cxn>
              <a:cxn ang="0">
                <a:pos x="42" y="810"/>
              </a:cxn>
              <a:cxn ang="0">
                <a:pos x="78" y="817"/>
              </a:cxn>
              <a:cxn ang="0">
                <a:pos x="121" y="804"/>
              </a:cxn>
              <a:cxn ang="0">
                <a:pos x="141" y="810"/>
              </a:cxn>
              <a:cxn ang="0">
                <a:pos x="171" y="804"/>
              </a:cxn>
              <a:cxn ang="0">
                <a:pos x="171" y="813"/>
              </a:cxn>
              <a:cxn ang="0">
                <a:pos x="161" y="826"/>
              </a:cxn>
              <a:cxn ang="0">
                <a:pos x="152" y="838"/>
              </a:cxn>
              <a:cxn ang="0">
                <a:pos x="176" y="849"/>
              </a:cxn>
              <a:cxn ang="0">
                <a:pos x="226" y="836"/>
              </a:cxn>
              <a:cxn ang="0">
                <a:pos x="228" y="810"/>
              </a:cxn>
              <a:cxn ang="0">
                <a:pos x="231" y="792"/>
              </a:cxn>
              <a:cxn ang="0">
                <a:pos x="221" y="748"/>
              </a:cxn>
              <a:cxn ang="0">
                <a:pos x="221" y="680"/>
              </a:cxn>
              <a:cxn ang="0">
                <a:pos x="210" y="593"/>
              </a:cxn>
              <a:cxn ang="0">
                <a:pos x="205" y="474"/>
              </a:cxn>
              <a:cxn ang="0">
                <a:pos x="202" y="415"/>
              </a:cxn>
              <a:cxn ang="0">
                <a:pos x="218" y="397"/>
              </a:cxn>
              <a:cxn ang="0">
                <a:pos x="231" y="379"/>
              </a:cxn>
              <a:cxn ang="0">
                <a:pos x="235" y="362"/>
              </a:cxn>
              <a:cxn ang="0">
                <a:pos x="250" y="312"/>
              </a:cxn>
              <a:cxn ang="0">
                <a:pos x="150" y="695"/>
              </a:cxn>
              <a:cxn ang="0">
                <a:pos x="141" y="608"/>
              </a:cxn>
              <a:cxn ang="0">
                <a:pos x="145" y="596"/>
              </a:cxn>
              <a:cxn ang="0">
                <a:pos x="152" y="647"/>
              </a:cxn>
              <a:cxn ang="0">
                <a:pos x="159" y="722"/>
              </a:cxn>
              <a:cxn ang="0">
                <a:pos x="157" y="744"/>
              </a:cxn>
              <a:cxn ang="0">
                <a:pos x="160" y="746"/>
              </a:cxn>
              <a:cxn ang="0">
                <a:pos x="170" y="798"/>
              </a:cxn>
              <a:cxn ang="0">
                <a:pos x="167" y="783"/>
              </a:cxn>
            </a:cxnLst>
            <a:rect l="0" t="0" r="r" b="b"/>
            <a:pathLst>
              <a:path w="258" h="850">
                <a:moveTo>
                  <a:pt x="258" y="276"/>
                </a:moveTo>
                <a:cubicBezTo>
                  <a:pt x="258" y="274"/>
                  <a:pt x="257" y="270"/>
                  <a:pt x="257" y="266"/>
                </a:cubicBezTo>
                <a:cubicBezTo>
                  <a:pt x="257" y="262"/>
                  <a:pt x="256" y="259"/>
                  <a:pt x="256" y="256"/>
                </a:cubicBezTo>
                <a:cubicBezTo>
                  <a:pt x="255" y="254"/>
                  <a:pt x="253" y="246"/>
                  <a:pt x="253" y="244"/>
                </a:cubicBezTo>
                <a:cubicBezTo>
                  <a:pt x="252" y="242"/>
                  <a:pt x="252" y="239"/>
                  <a:pt x="251" y="237"/>
                </a:cubicBezTo>
                <a:cubicBezTo>
                  <a:pt x="250" y="234"/>
                  <a:pt x="249" y="227"/>
                  <a:pt x="249" y="226"/>
                </a:cubicBezTo>
                <a:cubicBezTo>
                  <a:pt x="249" y="225"/>
                  <a:pt x="250" y="222"/>
                  <a:pt x="250" y="221"/>
                </a:cubicBezTo>
                <a:cubicBezTo>
                  <a:pt x="250" y="219"/>
                  <a:pt x="250" y="214"/>
                  <a:pt x="250" y="210"/>
                </a:cubicBezTo>
                <a:cubicBezTo>
                  <a:pt x="250" y="206"/>
                  <a:pt x="250" y="204"/>
                  <a:pt x="249" y="200"/>
                </a:cubicBezTo>
                <a:cubicBezTo>
                  <a:pt x="249" y="196"/>
                  <a:pt x="247" y="188"/>
                  <a:pt x="246" y="186"/>
                </a:cubicBezTo>
                <a:cubicBezTo>
                  <a:pt x="246" y="183"/>
                  <a:pt x="245" y="181"/>
                  <a:pt x="244" y="179"/>
                </a:cubicBezTo>
                <a:cubicBezTo>
                  <a:pt x="244" y="177"/>
                  <a:pt x="243" y="173"/>
                  <a:pt x="243" y="172"/>
                </a:cubicBezTo>
                <a:cubicBezTo>
                  <a:pt x="243" y="171"/>
                  <a:pt x="243" y="168"/>
                  <a:pt x="243" y="167"/>
                </a:cubicBezTo>
                <a:cubicBezTo>
                  <a:pt x="242" y="166"/>
                  <a:pt x="242" y="164"/>
                  <a:pt x="242" y="164"/>
                </a:cubicBezTo>
                <a:cubicBezTo>
                  <a:pt x="242" y="163"/>
                  <a:pt x="242" y="161"/>
                  <a:pt x="241" y="159"/>
                </a:cubicBezTo>
                <a:cubicBezTo>
                  <a:pt x="241" y="158"/>
                  <a:pt x="241" y="158"/>
                  <a:pt x="241" y="157"/>
                </a:cubicBezTo>
                <a:cubicBezTo>
                  <a:pt x="241" y="156"/>
                  <a:pt x="240" y="153"/>
                  <a:pt x="240" y="151"/>
                </a:cubicBezTo>
                <a:cubicBezTo>
                  <a:pt x="239" y="148"/>
                  <a:pt x="238" y="146"/>
                  <a:pt x="238" y="145"/>
                </a:cubicBezTo>
                <a:cubicBezTo>
                  <a:pt x="238" y="144"/>
                  <a:pt x="237" y="142"/>
                  <a:pt x="237" y="140"/>
                </a:cubicBezTo>
                <a:cubicBezTo>
                  <a:pt x="236" y="139"/>
                  <a:pt x="235" y="138"/>
                  <a:pt x="234" y="136"/>
                </a:cubicBezTo>
                <a:cubicBezTo>
                  <a:pt x="233" y="135"/>
                  <a:pt x="230" y="133"/>
                  <a:pt x="230" y="132"/>
                </a:cubicBezTo>
                <a:cubicBezTo>
                  <a:pt x="229" y="132"/>
                  <a:pt x="227" y="130"/>
                  <a:pt x="226" y="130"/>
                </a:cubicBezTo>
                <a:cubicBezTo>
                  <a:pt x="225" y="130"/>
                  <a:pt x="225" y="130"/>
                  <a:pt x="224" y="129"/>
                </a:cubicBezTo>
                <a:cubicBezTo>
                  <a:pt x="223" y="128"/>
                  <a:pt x="219" y="127"/>
                  <a:pt x="218" y="127"/>
                </a:cubicBezTo>
                <a:cubicBezTo>
                  <a:pt x="216" y="127"/>
                  <a:pt x="215" y="126"/>
                  <a:pt x="213" y="125"/>
                </a:cubicBezTo>
                <a:cubicBezTo>
                  <a:pt x="212" y="124"/>
                  <a:pt x="203" y="122"/>
                  <a:pt x="199" y="120"/>
                </a:cubicBezTo>
                <a:cubicBezTo>
                  <a:pt x="195" y="118"/>
                  <a:pt x="187" y="115"/>
                  <a:pt x="185" y="114"/>
                </a:cubicBezTo>
                <a:cubicBezTo>
                  <a:pt x="182" y="112"/>
                  <a:pt x="177" y="111"/>
                  <a:pt x="176" y="111"/>
                </a:cubicBezTo>
                <a:cubicBezTo>
                  <a:pt x="174" y="110"/>
                  <a:pt x="172" y="110"/>
                  <a:pt x="172" y="110"/>
                </a:cubicBezTo>
                <a:cubicBezTo>
                  <a:pt x="171" y="110"/>
                  <a:pt x="171" y="109"/>
                  <a:pt x="171" y="109"/>
                </a:cubicBezTo>
                <a:cubicBezTo>
                  <a:pt x="171" y="108"/>
                  <a:pt x="170" y="108"/>
                  <a:pt x="169" y="108"/>
                </a:cubicBezTo>
                <a:cubicBezTo>
                  <a:pt x="169" y="108"/>
                  <a:pt x="168" y="108"/>
                  <a:pt x="167" y="107"/>
                </a:cubicBezTo>
                <a:cubicBezTo>
                  <a:pt x="166" y="107"/>
                  <a:pt x="165" y="105"/>
                  <a:pt x="164" y="104"/>
                </a:cubicBezTo>
                <a:cubicBezTo>
                  <a:pt x="162" y="102"/>
                  <a:pt x="160" y="100"/>
                  <a:pt x="160" y="99"/>
                </a:cubicBezTo>
                <a:cubicBezTo>
                  <a:pt x="159" y="98"/>
                  <a:pt x="159" y="97"/>
                  <a:pt x="158" y="97"/>
                </a:cubicBezTo>
                <a:cubicBezTo>
                  <a:pt x="156" y="97"/>
                  <a:pt x="155" y="97"/>
                  <a:pt x="154" y="97"/>
                </a:cubicBezTo>
                <a:cubicBezTo>
                  <a:pt x="154" y="97"/>
                  <a:pt x="153" y="97"/>
                  <a:pt x="153" y="96"/>
                </a:cubicBezTo>
                <a:cubicBezTo>
                  <a:pt x="152" y="95"/>
                  <a:pt x="151" y="93"/>
                  <a:pt x="150" y="91"/>
                </a:cubicBezTo>
                <a:cubicBezTo>
                  <a:pt x="149" y="89"/>
                  <a:pt x="149" y="90"/>
                  <a:pt x="149" y="89"/>
                </a:cubicBezTo>
                <a:cubicBezTo>
                  <a:pt x="148" y="88"/>
                  <a:pt x="147" y="87"/>
                  <a:pt x="147" y="87"/>
                </a:cubicBezTo>
                <a:cubicBezTo>
                  <a:pt x="146" y="87"/>
                  <a:pt x="146" y="87"/>
                  <a:pt x="146" y="85"/>
                </a:cubicBezTo>
                <a:cubicBezTo>
                  <a:pt x="146" y="84"/>
                  <a:pt x="146" y="76"/>
                  <a:pt x="146" y="75"/>
                </a:cubicBezTo>
                <a:cubicBezTo>
                  <a:pt x="146" y="74"/>
                  <a:pt x="146" y="74"/>
                  <a:pt x="146" y="73"/>
                </a:cubicBezTo>
                <a:cubicBezTo>
                  <a:pt x="147" y="73"/>
                  <a:pt x="147" y="73"/>
                  <a:pt x="148" y="72"/>
                </a:cubicBezTo>
                <a:cubicBezTo>
                  <a:pt x="149" y="70"/>
                  <a:pt x="150" y="68"/>
                  <a:pt x="150" y="67"/>
                </a:cubicBezTo>
                <a:cubicBezTo>
                  <a:pt x="151" y="66"/>
                  <a:pt x="152" y="64"/>
                  <a:pt x="152" y="62"/>
                </a:cubicBezTo>
                <a:cubicBezTo>
                  <a:pt x="152" y="60"/>
                  <a:pt x="153" y="56"/>
                  <a:pt x="153" y="54"/>
                </a:cubicBezTo>
                <a:cubicBezTo>
                  <a:pt x="153" y="52"/>
                  <a:pt x="152" y="50"/>
                  <a:pt x="151" y="49"/>
                </a:cubicBezTo>
                <a:cubicBezTo>
                  <a:pt x="151" y="48"/>
                  <a:pt x="151" y="47"/>
                  <a:pt x="150" y="46"/>
                </a:cubicBezTo>
                <a:cubicBezTo>
                  <a:pt x="150" y="45"/>
                  <a:pt x="148" y="45"/>
                  <a:pt x="147" y="45"/>
                </a:cubicBezTo>
                <a:cubicBezTo>
                  <a:pt x="147" y="45"/>
                  <a:pt x="147" y="45"/>
                  <a:pt x="147" y="43"/>
                </a:cubicBezTo>
                <a:cubicBezTo>
                  <a:pt x="147" y="41"/>
                  <a:pt x="146" y="33"/>
                  <a:pt x="144" y="30"/>
                </a:cubicBezTo>
                <a:cubicBezTo>
                  <a:pt x="139" y="16"/>
                  <a:pt x="130" y="9"/>
                  <a:pt x="121" y="4"/>
                </a:cubicBezTo>
                <a:cubicBezTo>
                  <a:pt x="112" y="0"/>
                  <a:pt x="99" y="4"/>
                  <a:pt x="94" y="6"/>
                </a:cubicBezTo>
                <a:cubicBezTo>
                  <a:pt x="89" y="9"/>
                  <a:pt x="76" y="15"/>
                  <a:pt x="72" y="24"/>
                </a:cubicBezTo>
                <a:cubicBezTo>
                  <a:pt x="68" y="34"/>
                  <a:pt x="72" y="49"/>
                  <a:pt x="73" y="51"/>
                </a:cubicBezTo>
                <a:cubicBezTo>
                  <a:pt x="73" y="54"/>
                  <a:pt x="73" y="54"/>
                  <a:pt x="72" y="54"/>
                </a:cubicBezTo>
                <a:cubicBezTo>
                  <a:pt x="71" y="54"/>
                  <a:pt x="71" y="55"/>
                  <a:pt x="71" y="56"/>
                </a:cubicBezTo>
                <a:cubicBezTo>
                  <a:pt x="71" y="57"/>
                  <a:pt x="71" y="59"/>
                  <a:pt x="71" y="61"/>
                </a:cubicBezTo>
                <a:cubicBezTo>
                  <a:pt x="71" y="62"/>
                  <a:pt x="72" y="66"/>
                  <a:pt x="72" y="68"/>
                </a:cubicBezTo>
                <a:cubicBezTo>
                  <a:pt x="73" y="69"/>
                  <a:pt x="73" y="73"/>
                  <a:pt x="74" y="74"/>
                </a:cubicBezTo>
                <a:cubicBezTo>
                  <a:pt x="75" y="75"/>
                  <a:pt x="75" y="76"/>
                  <a:pt x="76" y="78"/>
                </a:cubicBezTo>
                <a:cubicBezTo>
                  <a:pt x="77" y="80"/>
                  <a:pt x="78" y="80"/>
                  <a:pt x="78" y="81"/>
                </a:cubicBezTo>
                <a:cubicBezTo>
                  <a:pt x="79" y="81"/>
                  <a:pt x="79" y="82"/>
                  <a:pt x="79" y="82"/>
                </a:cubicBezTo>
                <a:cubicBezTo>
                  <a:pt x="80" y="83"/>
                  <a:pt x="80" y="87"/>
                  <a:pt x="81" y="89"/>
                </a:cubicBezTo>
                <a:cubicBezTo>
                  <a:pt x="82" y="92"/>
                  <a:pt x="83" y="94"/>
                  <a:pt x="84" y="96"/>
                </a:cubicBezTo>
                <a:cubicBezTo>
                  <a:pt x="85" y="98"/>
                  <a:pt x="88" y="100"/>
                  <a:pt x="89" y="102"/>
                </a:cubicBezTo>
                <a:cubicBezTo>
                  <a:pt x="90" y="103"/>
                  <a:pt x="90" y="103"/>
                  <a:pt x="91" y="104"/>
                </a:cubicBezTo>
                <a:cubicBezTo>
                  <a:pt x="91" y="105"/>
                  <a:pt x="92" y="110"/>
                  <a:pt x="93" y="111"/>
                </a:cubicBezTo>
                <a:cubicBezTo>
                  <a:pt x="93" y="112"/>
                  <a:pt x="93" y="112"/>
                  <a:pt x="92" y="113"/>
                </a:cubicBezTo>
                <a:cubicBezTo>
                  <a:pt x="92" y="114"/>
                  <a:pt x="91" y="115"/>
                  <a:pt x="91" y="117"/>
                </a:cubicBezTo>
                <a:cubicBezTo>
                  <a:pt x="90" y="119"/>
                  <a:pt x="89" y="123"/>
                  <a:pt x="89" y="124"/>
                </a:cubicBezTo>
                <a:cubicBezTo>
                  <a:pt x="89" y="125"/>
                  <a:pt x="88" y="127"/>
                  <a:pt x="88" y="127"/>
                </a:cubicBezTo>
                <a:cubicBezTo>
                  <a:pt x="87" y="128"/>
                  <a:pt x="87" y="128"/>
                  <a:pt x="87" y="129"/>
                </a:cubicBezTo>
                <a:cubicBezTo>
                  <a:pt x="86" y="129"/>
                  <a:pt x="86" y="129"/>
                  <a:pt x="85" y="130"/>
                </a:cubicBezTo>
                <a:cubicBezTo>
                  <a:pt x="84" y="131"/>
                  <a:pt x="81" y="134"/>
                  <a:pt x="80" y="135"/>
                </a:cubicBezTo>
                <a:cubicBezTo>
                  <a:pt x="79" y="136"/>
                  <a:pt x="72" y="142"/>
                  <a:pt x="71" y="143"/>
                </a:cubicBezTo>
                <a:cubicBezTo>
                  <a:pt x="70" y="144"/>
                  <a:pt x="64" y="150"/>
                  <a:pt x="63" y="151"/>
                </a:cubicBezTo>
                <a:cubicBezTo>
                  <a:pt x="61" y="153"/>
                  <a:pt x="56" y="157"/>
                  <a:pt x="56" y="158"/>
                </a:cubicBezTo>
                <a:cubicBezTo>
                  <a:pt x="55" y="159"/>
                  <a:pt x="53" y="160"/>
                  <a:pt x="52" y="160"/>
                </a:cubicBezTo>
                <a:cubicBezTo>
                  <a:pt x="51" y="160"/>
                  <a:pt x="51" y="161"/>
                  <a:pt x="50" y="161"/>
                </a:cubicBezTo>
                <a:cubicBezTo>
                  <a:pt x="50" y="162"/>
                  <a:pt x="48" y="163"/>
                  <a:pt x="47" y="164"/>
                </a:cubicBezTo>
                <a:cubicBezTo>
                  <a:pt x="46" y="165"/>
                  <a:pt x="46" y="166"/>
                  <a:pt x="45" y="167"/>
                </a:cubicBezTo>
                <a:cubicBezTo>
                  <a:pt x="45" y="167"/>
                  <a:pt x="45" y="168"/>
                  <a:pt x="44" y="169"/>
                </a:cubicBezTo>
                <a:cubicBezTo>
                  <a:pt x="44" y="170"/>
                  <a:pt x="44" y="170"/>
                  <a:pt x="43" y="171"/>
                </a:cubicBezTo>
                <a:cubicBezTo>
                  <a:pt x="42" y="172"/>
                  <a:pt x="42" y="174"/>
                  <a:pt x="41" y="175"/>
                </a:cubicBezTo>
                <a:cubicBezTo>
                  <a:pt x="41" y="176"/>
                  <a:pt x="41" y="177"/>
                  <a:pt x="40" y="178"/>
                </a:cubicBezTo>
                <a:cubicBezTo>
                  <a:pt x="39" y="180"/>
                  <a:pt x="39" y="183"/>
                  <a:pt x="39" y="185"/>
                </a:cubicBezTo>
                <a:cubicBezTo>
                  <a:pt x="39" y="188"/>
                  <a:pt x="38" y="192"/>
                  <a:pt x="38" y="194"/>
                </a:cubicBezTo>
                <a:cubicBezTo>
                  <a:pt x="38" y="196"/>
                  <a:pt x="38" y="199"/>
                  <a:pt x="38" y="200"/>
                </a:cubicBezTo>
                <a:cubicBezTo>
                  <a:pt x="38" y="202"/>
                  <a:pt x="38" y="204"/>
                  <a:pt x="38" y="206"/>
                </a:cubicBezTo>
                <a:cubicBezTo>
                  <a:pt x="38" y="207"/>
                  <a:pt x="37" y="213"/>
                  <a:pt x="37" y="215"/>
                </a:cubicBezTo>
                <a:cubicBezTo>
                  <a:pt x="37" y="218"/>
                  <a:pt x="36" y="223"/>
                  <a:pt x="36" y="226"/>
                </a:cubicBezTo>
                <a:cubicBezTo>
                  <a:pt x="35" y="228"/>
                  <a:pt x="36" y="231"/>
                  <a:pt x="36" y="234"/>
                </a:cubicBezTo>
                <a:cubicBezTo>
                  <a:pt x="36" y="236"/>
                  <a:pt x="36" y="240"/>
                  <a:pt x="35" y="245"/>
                </a:cubicBezTo>
                <a:cubicBezTo>
                  <a:pt x="35" y="250"/>
                  <a:pt x="35" y="254"/>
                  <a:pt x="35" y="256"/>
                </a:cubicBezTo>
                <a:cubicBezTo>
                  <a:pt x="35" y="258"/>
                  <a:pt x="35" y="262"/>
                  <a:pt x="34" y="264"/>
                </a:cubicBezTo>
                <a:cubicBezTo>
                  <a:pt x="34" y="266"/>
                  <a:pt x="33" y="269"/>
                  <a:pt x="33" y="270"/>
                </a:cubicBezTo>
                <a:cubicBezTo>
                  <a:pt x="33" y="271"/>
                  <a:pt x="32" y="274"/>
                  <a:pt x="32" y="276"/>
                </a:cubicBezTo>
                <a:cubicBezTo>
                  <a:pt x="32" y="278"/>
                  <a:pt x="32" y="281"/>
                  <a:pt x="32" y="282"/>
                </a:cubicBezTo>
                <a:cubicBezTo>
                  <a:pt x="32" y="283"/>
                  <a:pt x="32" y="286"/>
                  <a:pt x="32" y="287"/>
                </a:cubicBezTo>
                <a:cubicBezTo>
                  <a:pt x="32" y="288"/>
                  <a:pt x="32" y="288"/>
                  <a:pt x="31" y="289"/>
                </a:cubicBezTo>
                <a:cubicBezTo>
                  <a:pt x="29" y="291"/>
                  <a:pt x="28" y="293"/>
                  <a:pt x="27" y="294"/>
                </a:cubicBezTo>
                <a:cubicBezTo>
                  <a:pt x="27" y="295"/>
                  <a:pt x="26" y="298"/>
                  <a:pt x="26" y="299"/>
                </a:cubicBezTo>
                <a:cubicBezTo>
                  <a:pt x="26" y="301"/>
                  <a:pt x="27" y="304"/>
                  <a:pt x="27" y="305"/>
                </a:cubicBezTo>
                <a:cubicBezTo>
                  <a:pt x="28" y="306"/>
                  <a:pt x="27" y="307"/>
                  <a:pt x="27" y="308"/>
                </a:cubicBezTo>
                <a:cubicBezTo>
                  <a:pt x="26" y="310"/>
                  <a:pt x="25" y="312"/>
                  <a:pt x="24" y="312"/>
                </a:cubicBezTo>
                <a:cubicBezTo>
                  <a:pt x="24" y="313"/>
                  <a:pt x="23" y="315"/>
                  <a:pt x="23" y="316"/>
                </a:cubicBezTo>
                <a:cubicBezTo>
                  <a:pt x="22" y="317"/>
                  <a:pt x="22" y="320"/>
                  <a:pt x="23" y="321"/>
                </a:cubicBezTo>
                <a:cubicBezTo>
                  <a:pt x="23" y="322"/>
                  <a:pt x="24" y="327"/>
                  <a:pt x="24" y="329"/>
                </a:cubicBezTo>
                <a:cubicBezTo>
                  <a:pt x="25" y="331"/>
                  <a:pt x="27" y="335"/>
                  <a:pt x="27" y="336"/>
                </a:cubicBezTo>
                <a:cubicBezTo>
                  <a:pt x="27" y="336"/>
                  <a:pt x="27" y="336"/>
                  <a:pt x="27" y="337"/>
                </a:cubicBezTo>
                <a:cubicBezTo>
                  <a:pt x="27" y="337"/>
                  <a:pt x="27" y="338"/>
                  <a:pt x="26" y="339"/>
                </a:cubicBezTo>
                <a:cubicBezTo>
                  <a:pt x="25" y="340"/>
                  <a:pt x="24" y="343"/>
                  <a:pt x="24" y="344"/>
                </a:cubicBezTo>
                <a:cubicBezTo>
                  <a:pt x="24" y="345"/>
                  <a:pt x="24" y="348"/>
                  <a:pt x="25" y="348"/>
                </a:cubicBezTo>
                <a:cubicBezTo>
                  <a:pt x="25" y="349"/>
                  <a:pt x="25" y="349"/>
                  <a:pt x="25" y="350"/>
                </a:cubicBezTo>
                <a:cubicBezTo>
                  <a:pt x="24" y="350"/>
                  <a:pt x="24" y="351"/>
                  <a:pt x="24" y="352"/>
                </a:cubicBezTo>
                <a:cubicBezTo>
                  <a:pt x="24" y="352"/>
                  <a:pt x="23" y="353"/>
                  <a:pt x="22" y="354"/>
                </a:cubicBezTo>
                <a:cubicBezTo>
                  <a:pt x="21" y="356"/>
                  <a:pt x="18" y="360"/>
                  <a:pt x="18" y="361"/>
                </a:cubicBezTo>
                <a:cubicBezTo>
                  <a:pt x="17" y="363"/>
                  <a:pt x="14" y="367"/>
                  <a:pt x="12" y="370"/>
                </a:cubicBezTo>
                <a:cubicBezTo>
                  <a:pt x="9" y="374"/>
                  <a:pt x="6" y="380"/>
                  <a:pt x="6" y="382"/>
                </a:cubicBezTo>
                <a:cubicBezTo>
                  <a:pt x="5" y="383"/>
                  <a:pt x="2" y="392"/>
                  <a:pt x="1" y="394"/>
                </a:cubicBezTo>
                <a:cubicBezTo>
                  <a:pt x="1" y="396"/>
                  <a:pt x="0" y="399"/>
                  <a:pt x="0" y="401"/>
                </a:cubicBezTo>
                <a:cubicBezTo>
                  <a:pt x="0" y="403"/>
                  <a:pt x="0" y="409"/>
                  <a:pt x="1" y="410"/>
                </a:cubicBezTo>
                <a:cubicBezTo>
                  <a:pt x="1" y="411"/>
                  <a:pt x="0" y="412"/>
                  <a:pt x="0" y="413"/>
                </a:cubicBezTo>
                <a:cubicBezTo>
                  <a:pt x="0" y="414"/>
                  <a:pt x="0" y="415"/>
                  <a:pt x="0" y="415"/>
                </a:cubicBezTo>
                <a:cubicBezTo>
                  <a:pt x="0" y="416"/>
                  <a:pt x="1" y="417"/>
                  <a:pt x="2" y="418"/>
                </a:cubicBezTo>
                <a:cubicBezTo>
                  <a:pt x="3" y="419"/>
                  <a:pt x="5" y="420"/>
                  <a:pt x="5" y="420"/>
                </a:cubicBezTo>
                <a:cubicBezTo>
                  <a:pt x="5" y="420"/>
                  <a:pt x="5" y="420"/>
                  <a:pt x="8" y="420"/>
                </a:cubicBezTo>
                <a:cubicBezTo>
                  <a:pt x="11" y="420"/>
                  <a:pt x="16" y="419"/>
                  <a:pt x="17" y="418"/>
                </a:cubicBezTo>
                <a:cubicBezTo>
                  <a:pt x="19" y="417"/>
                  <a:pt x="22" y="414"/>
                  <a:pt x="22" y="413"/>
                </a:cubicBezTo>
                <a:cubicBezTo>
                  <a:pt x="23" y="412"/>
                  <a:pt x="23" y="413"/>
                  <a:pt x="23" y="413"/>
                </a:cubicBezTo>
                <a:cubicBezTo>
                  <a:pt x="23" y="414"/>
                  <a:pt x="24" y="416"/>
                  <a:pt x="24" y="418"/>
                </a:cubicBezTo>
                <a:cubicBezTo>
                  <a:pt x="24" y="419"/>
                  <a:pt x="24" y="423"/>
                  <a:pt x="24" y="425"/>
                </a:cubicBezTo>
                <a:cubicBezTo>
                  <a:pt x="24" y="426"/>
                  <a:pt x="24" y="427"/>
                  <a:pt x="24" y="429"/>
                </a:cubicBezTo>
                <a:cubicBezTo>
                  <a:pt x="25" y="430"/>
                  <a:pt x="25" y="431"/>
                  <a:pt x="26" y="433"/>
                </a:cubicBezTo>
                <a:cubicBezTo>
                  <a:pt x="26" y="435"/>
                  <a:pt x="27" y="439"/>
                  <a:pt x="28" y="444"/>
                </a:cubicBezTo>
                <a:cubicBezTo>
                  <a:pt x="29" y="451"/>
                  <a:pt x="30" y="458"/>
                  <a:pt x="31" y="463"/>
                </a:cubicBezTo>
                <a:cubicBezTo>
                  <a:pt x="31" y="468"/>
                  <a:pt x="32" y="479"/>
                  <a:pt x="32" y="483"/>
                </a:cubicBezTo>
                <a:cubicBezTo>
                  <a:pt x="33" y="487"/>
                  <a:pt x="36" y="511"/>
                  <a:pt x="36" y="513"/>
                </a:cubicBezTo>
                <a:cubicBezTo>
                  <a:pt x="36" y="516"/>
                  <a:pt x="37" y="526"/>
                  <a:pt x="38" y="531"/>
                </a:cubicBezTo>
                <a:cubicBezTo>
                  <a:pt x="38" y="535"/>
                  <a:pt x="41" y="557"/>
                  <a:pt x="42" y="562"/>
                </a:cubicBezTo>
                <a:cubicBezTo>
                  <a:pt x="43" y="567"/>
                  <a:pt x="46" y="587"/>
                  <a:pt x="46" y="593"/>
                </a:cubicBezTo>
                <a:cubicBezTo>
                  <a:pt x="47" y="599"/>
                  <a:pt x="49" y="608"/>
                  <a:pt x="50" y="612"/>
                </a:cubicBezTo>
                <a:cubicBezTo>
                  <a:pt x="50" y="616"/>
                  <a:pt x="53" y="628"/>
                  <a:pt x="53" y="631"/>
                </a:cubicBezTo>
                <a:cubicBezTo>
                  <a:pt x="54" y="633"/>
                  <a:pt x="56" y="643"/>
                  <a:pt x="57" y="645"/>
                </a:cubicBezTo>
                <a:cubicBezTo>
                  <a:pt x="57" y="648"/>
                  <a:pt x="60" y="656"/>
                  <a:pt x="60" y="658"/>
                </a:cubicBezTo>
                <a:cubicBezTo>
                  <a:pt x="61" y="661"/>
                  <a:pt x="64" y="668"/>
                  <a:pt x="64" y="671"/>
                </a:cubicBezTo>
                <a:cubicBezTo>
                  <a:pt x="65" y="673"/>
                  <a:pt x="68" y="680"/>
                  <a:pt x="68" y="681"/>
                </a:cubicBezTo>
                <a:cubicBezTo>
                  <a:pt x="68" y="682"/>
                  <a:pt x="68" y="684"/>
                  <a:pt x="69" y="686"/>
                </a:cubicBezTo>
                <a:cubicBezTo>
                  <a:pt x="69" y="688"/>
                  <a:pt x="70" y="698"/>
                  <a:pt x="70" y="700"/>
                </a:cubicBezTo>
                <a:cubicBezTo>
                  <a:pt x="70" y="702"/>
                  <a:pt x="71" y="713"/>
                  <a:pt x="71" y="715"/>
                </a:cubicBezTo>
                <a:cubicBezTo>
                  <a:pt x="72" y="717"/>
                  <a:pt x="73" y="724"/>
                  <a:pt x="73" y="726"/>
                </a:cubicBezTo>
                <a:cubicBezTo>
                  <a:pt x="74" y="728"/>
                  <a:pt x="75" y="735"/>
                  <a:pt x="76" y="737"/>
                </a:cubicBezTo>
                <a:cubicBezTo>
                  <a:pt x="76" y="739"/>
                  <a:pt x="79" y="745"/>
                  <a:pt x="80" y="747"/>
                </a:cubicBezTo>
                <a:cubicBezTo>
                  <a:pt x="81" y="749"/>
                  <a:pt x="82" y="751"/>
                  <a:pt x="83" y="753"/>
                </a:cubicBezTo>
                <a:cubicBezTo>
                  <a:pt x="85" y="754"/>
                  <a:pt x="86" y="756"/>
                  <a:pt x="87" y="758"/>
                </a:cubicBezTo>
                <a:cubicBezTo>
                  <a:pt x="88" y="759"/>
                  <a:pt x="88" y="760"/>
                  <a:pt x="88" y="761"/>
                </a:cubicBezTo>
                <a:cubicBezTo>
                  <a:pt x="88" y="762"/>
                  <a:pt x="88" y="764"/>
                  <a:pt x="88" y="764"/>
                </a:cubicBezTo>
                <a:cubicBezTo>
                  <a:pt x="88" y="765"/>
                  <a:pt x="88" y="765"/>
                  <a:pt x="88" y="765"/>
                </a:cubicBezTo>
                <a:cubicBezTo>
                  <a:pt x="88" y="765"/>
                  <a:pt x="88" y="767"/>
                  <a:pt x="89" y="769"/>
                </a:cubicBezTo>
                <a:cubicBezTo>
                  <a:pt x="89" y="771"/>
                  <a:pt x="90" y="776"/>
                  <a:pt x="90" y="777"/>
                </a:cubicBezTo>
                <a:cubicBezTo>
                  <a:pt x="91" y="778"/>
                  <a:pt x="91" y="779"/>
                  <a:pt x="91" y="779"/>
                </a:cubicBezTo>
                <a:cubicBezTo>
                  <a:pt x="91" y="779"/>
                  <a:pt x="92" y="780"/>
                  <a:pt x="91" y="780"/>
                </a:cubicBezTo>
                <a:cubicBezTo>
                  <a:pt x="91" y="780"/>
                  <a:pt x="90" y="781"/>
                  <a:pt x="90" y="781"/>
                </a:cubicBezTo>
                <a:cubicBezTo>
                  <a:pt x="89" y="781"/>
                  <a:pt x="87" y="783"/>
                  <a:pt x="87" y="783"/>
                </a:cubicBezTo>
                <a:cubicBezTo>
                  <a:pt x="86" y="783"/>
                  <a:pt x="86" y="784"/>
                  <a:pt x="86" y="784"/>
                </a:cubicBezTo>
                <a:cubicBezTo>
                  <a:pt x="87" y="784"/>
                  <a:pt x="86" y="785"/>
                  <a:pt x="86" y="785"/>
                </a:cubicBezTo>
                <a:cubicBezTo>
                  <a:pt x="86" y="786"/>
                  <a:pt x="85" y="786"/>
                  <a:pt x="84" y="787"/>
                </a:cubicBezTo>
                <a:cubicBezTo>
                  <a:pt x="83" y="787"/>
                  <a:pt x="82" y="788"/>
                  <a:pt x="81" y="788"/>
                </a:cubicBezTo>
                <a:cubicBezTo>
                  <a:pt x="80" y="788"/>
                  <a:pt x="77" y="789"/>
                  <a:pt x="76" y="789"/>
                </a:cubicBezTo>
                <a:cubicBezTo>
                  <a:pt x="75" y="789"/>
                  <a:pt x="73" y="789"/>
                  <a:pt x="72" y="789"/>
                </a:cubicBezTo>
                <a:cubicBezTo>
                  <a:pt x="71" y="789"/>
                  <a:pt x="69" y="790"/>
                  <a:pt x="68" y="790"/>
                </a:cubicBezTo>
                <a:cubicBezTo>
                  <a:pt x="66" y="791"/>
                  <a:pt x="65" y="791"/>
                  <a:pt x="64" y="791"/>
                </a:cubicBezTo>
                <a:cubicBezTo>
                  <a:pt x="62" y="791"/>
                  <a:pt x="59" y="791"/>
                  <a:pt x="58" y="791"/>
                </a:cubicBezTo>
                <a:cubicBezTo>
                  <a:pt x="56" y="791"/>
                  <a:pt x="54" y="791"/>
                  <a:pt x="52" y="791"/>
                </a:cubicBezTo>
                <a:cubicBezTo>
                  <a:pt x="51" y="792"/>
                  <a:pt x="48" y="792"/>
                  <a:pt x="46" y="794"/>
                </a:cubicBezTo>
                <a:cubicBezTo>
                  <a:pt x="44" y="795"/>
                  <a:pt x="42" y="797"/>
                  <a:pt x="42" y="798"/>
                </a:cubicBezTo>
                <a:cubicBezTo>
                  <a:pt x="41" y="798"/>
                  <a:pt x="41" y="800"/>
                  <a:pt x="41" y="801"/>
                </a:cubicBezTo>
                <a:cubicBezTo>
                  <a:pt x="41" y="802"/>
                  <a:pt x="42" y="802"/>
                  <a:pt x="42" y="803"/>
                </a:cubicBezTo>
                <a:cubicBezTo>
                  <a:pt x="43" y="804"/>
                  <a:pt x="42" y="804"/>
                  <a:pt x="42" y="804"/>
                </a:cubicBezTo>
                <a:cubicBezTo>
                  <a:pt x="41" y="804"/>
                  <a:pt x="41" y="804"/>
                  <a:pt x="41" y="804"/>
                </a:cubicBezTo>
                <a:cubicBezTo>
                  <a:pt x="41" y="804"/>
                  <a:pt x="40" y="804"/>
                  <a:pt x="39" y="805"/>
                </a:cubicBezTo>
                <a:cubicBezTo>
                  <a:pt x="38" y="805"/>
                  <a:pt x="38" y="805"/>
                  <a:pt x="38" y="806"/>
                </a:cubicBezTo>
                <a:cubicBezTo>
                  <a:pt x="38" y="807"/>
                  <a:pt x="38" y="808"/>
                  <a:pt x="38" y="809"/>
                </a:cubicBezTo>
                <a:cubicBezTo>
                  <a:pt x="39" y="810"/>
                  <a:pt x="40" y="810"/>
                  <a:pt x="42" y="810"/>
                </a:cubicBezTo>
                <a:cubicBezTo>
                  <a:pt x="44" y="810"/>
                  <a:pt x="44" y="810"/>
                  <a:pt x="46" y="811"/>
                </a:cubicBezTo>
                <a:cubicBezTo>
                  <a:pt x="47" y="811"/>
                  <a:pt x="48" y="811"/>
                  <a:pt x="50" y="812"/>
                </a:cubicBezTo>
                <a:cubicBezTo>
                  <a:pt x="52" y="813"/>
                  <a:pt x="54" y="814"/>
                  <a:pt x="56" y="814"/>
                </a:cubicBezTo>
                <a:cubicBezTo>
                  <a:pt x="58" y="814"/>
                  <a:pt x="66" y="816"/>
                  <a:pt x="66" y="816"/>
                </a:cubicBezTo>
                <a:cubicBezTo>
                  <a:pt x="66" y="816"/>
                  <a:pt x="66" y="816"/>
                  <a:pt x="68" y="817"/>
                </a:cubicBezTo>
                <a:cubicBezTo>
                  <a:pt x="69" y="817"/>
                  <a:pt x="75" y="817"/>
                  <a:pt x="78" y="817"/>
                </a:cubicBezTo>
                <a:cubicBezTo>
                  <a:pt x="80" y="817"/>
                  <a:pt x="89" y="816"/>
                  <a:pt x="91" y="816"/>
                </a:cubicBezTo>
                <a:cubicBezTo>
                  <a:pt x="94" y="816"/>
                  <a:pt x="98" y="816"/>
                  <a:pt x="100" y="815"/>
                </a:cubicBezTo>
                <a:cubicBezTo>
                  <a:pt x="102" y="815"/>
                  <a:pt x="107" y="813"/>
                  <a:pt x="108" y="813"/>
                </a:cubicBezTo>
                <a:cubicBezTo>
                  <a:pt x="110" y="812"/>
                  <a:pt x="112" y="810"/>
                  <a:pt x="113" y="809"/>
                </a:cubicBezTo>
                <a:cubicBezTo>
                  <a:pt x="114" y="808"/>
                  <a:pt x="118" y="806"/>
                  <a:pt x="118" y="806"/>
                </a:cubicBezTo>
                <a:cubicBezTo>
                  <a:pt x="119" y="805"/>
                  <a:pt x="120" y="804"/>
                  <a:pt x="121" y="804"/>
                </a:cubicBezTo>
                <a:cubicBezTo>
                  <a:pt x="121" y="804"/>
                  <a:pt x="121" y="804"/>
                  <a:pt x="122" y="804"/>
                </a:cubicBezTo>
                <a:cubicBezTo>
                  <a:pt x="122" y="805"/>
                  <a:pt x="122" y="805"/>
                  <a:pt x="124" y="805"/>
                </a:cubicBezTo>
                <a:cubicBezTo>
                  <a:pt x="126" y="805"/>
                  <a:pt x="128" y="806"/>
                  <a:pt x="130" y="807"/>
                </a:cubicBezTo>
                <a:cubicBezTo>
                  <a:pt x="132" y="808"/>
                  <a:pt x="133" y="809"/>
                  <a:pt x="133" y="810"/>
                </a:cubicBezTo>
                <a:cubicBezTo>
                  <a:pt x="133" y="810"/>
                  <a:pt x="133" y="810"/>
                  <a:pt x="135" y="810"/>
                </a:cubicBezTo>
                <a:cubicBezTo>
                  <a:pt x="137" y="810"/>
                  <a:pt x="139" y="810"/>
                  <a:pt x="141" y="810"/>
                </a:cubicBezTo>
                <a:cubicBezTo>
                  <a:pt x="143" y="810"/>
                  <a:pt x="154" y="809"/>
                  <a:pt x="156" y="809"/>
                </a:cubicBezTo>
                <a:cubicBezTo>
                  <a:pt x="157" y="809"/>
                  <a:pt x="161" y="808"/>
                  <a:pt x="162" y="808"/>
                </a:cubicBezTo>
                <a:cubicBezTo>
                  <a:pt x="162" y="808"/>
                  <a:pt x="162" y="808"/>
                  <a:pt x="163" y="808"/>
                </a:cubicBezTo>
                <a:cubicBezTo>
                  <a:pt x="164" y="807"/>
                  <a:pt x="167" y="806"/>
                  <a:pt x="168" y="806"/>
                </a:cubicBezTo>
                <a:cubicBezTo>
                  <a:pt x="169" y="805"/>
                  <a:pt x="170" y="804"/>
                  <a:pt x="170" y="804"/>
                </a:cubicBezTo>
                <a:cubicBezTo>
                  <a:pt x="170" y="803"/>
                  <a:pt x="171" y="803"/>
                  <a:pt x="171" y="804"/>
                </a:cubicBezTo>
                <a:cubicBezTo>
                  <a:pt x="172" y="804"/>
                  <a:pt x="172" y="805"/>
                  <a:pt x="173" y="805"/>
                </a:cubicBezTo>
                <a:cubicBezTo>
                  <a:pt x="174" y="805"/>
                  <a:pt x="173" y="806"/>
                  <a:pt x="173" y="806"/>
                </a:cubicBezTo>
                <a:cubicBezTo>
                  <a:pt x="173" y="806"/>
                  <a:pt x="174" y="806"/>
                  <a:pt x="174" y="807"/>
                </a:cubicBezTo>
                <a:cubicBezTo>
                  <a:pt x="175" y="807"/>
                  <a:pt x="175" y="807"/>
                  <a:pt x="175" y="807"/>
                </a:cubicBezTo>
                <a:cubicBezTo>
                  <a:pt x="174" y="808"/>
                  <a:pt x="173" y="811"/>
                  <a:pt x="172" y="812"/>
                </a:cubicBezTo>
                <a:cubicBezTo>
                  <a:pt x="172" y="812"/>
                  <a:pt x="172" y="812"/>
                  <a:pt x="171" y="813"/>
                </a:cubicBezTo>
                <a:cubicBezTo>
                  <a:pt x="171" y="813"/>
                  <a:pt x="171" y="813"/>
                  <a:pt x="171" y="813"/>
                </a:cubicBezTo>
                <a:cubicBezTo>
                  <a:pt x="170" y="813"/>
                  <a:pt x="170" y="814"/>
                  <a:pt x="170" y="814"/>
                </a:cubicBezTo>
                <a:cubicBezTo>
                  <a:pt x="170" y="814"/>
                  <a:pt x="170" y="816"/>
                  <a:pt x="169" y="816"/>
                </a:cubicBezTo>
                <a:cubicBezTo>
                  <a:pt x="169" y="817"/>
                  <a:pt x="167" y="819"/>
                  <a:pt x="166" y="821"/>
                </a:cubicBezTo>
                <a:cubicBezTo>
                  <a:pt x="164" y="822"/>
                  <a:pt x="163" y="825"/>
                  <a:pt x="163" y="825"/>
                </a:cubicBezTo>
                <a:cubicBezTo>
                  <a:pt x="163" y="826"/>
                  <a:pt x="163" y="826"/>
                  <a:pt x="161" y="826"/>
                </a:cubicBezTo>
                <a:cubicBezTo>
                  <a:pt x="160" y="827"/>
                  <a:pt x="160" y="827"/>
                  <a:pt x="159" y="828"/>
                </a:cubicBezTo>
                <a:cubicBezTo>
                  <a:pt x="158" y="829"/>
                  <a:pt x="157" y="831"/>
                  <a:pt x="156" y="832"/>
                </a:cubicBezTo>
                <a:cubicBezTo>
                  <a:pt x="155" y="834"/>
                  <a:pt x="155" y="837"/>
                  <a:pt x="155" y="837"/>
                </a:cubicBezTo>
                <a:cubicBezTo>
                  <a:pt x="155" y="838"/>
                  <a:pt x="155" y="838"/>
                  <a:pt x="154" y="838"/>
                </a:cubicBezTo>
                <a:cubicBezTo>
                  <a:pt x="154" y="838"/>
                  <a:pt x="154" y="838"/>
                  <a:pt x="153" y="838"/>
                </a:cubicBezTo>
                <a:cubicBezTo>
                  <a:pt x="153" y="839"/>
                  <a:pt x="153" y="838"/>
                  <a:pt x="152" y="838"/>
                </a:cubicBezTo>
                <a:cubicBezTo>
                  <a:pt x="151" y="838"/>
                  <a:pt x="151" y="839"/>
                  <a:pt x="150" y="840"/>
                </a:cubicBezTo>
                <a:cubicBezTo>
                  <a:pt x="150" y="841"/>
                  <a:pt x="150" y="842"/>
                  <a:pt x="150" y="843"/>
                </a:cubicBezTo>
                <a:cubicBezTo>
                  <a:pt x="150" y="844"/>
                  <a:pt x="150" y="845"/>
                  <a:pt x="152" y="845"/>
                </a:cubicBezTo>
                <a:cubicBezTo>
                  <a:pt x="153" y="845"/>
                  <a:pt x="155" y="845"/>
                  <a:pt x="157" y="846"/>
                </a:cubicBezTo>
                <a:cubicBezTo>
                  <a:pt x="158" y="846"/>
                  <a:pt x="159" y="847"/>
                  <a:pt x="162" y="847"/>
                </a:cubicBezTo>
                <a:cubicBezTo>
                  <a:pt x="164" y="847"/>
                  <a:pt x="171" y="849"/>
                  <a:pt x="176" y="849"/>
                </a:cubicBezTo>
                <a:cubicBezTo>
                  <a:pt x="181" y="850"/>
                  <a:pt x="197" y="850"/>
                  <a:pt x="202" y="850"/>
                </a:cubicBezTo>
                <a:cubicBezTo>
                  <a:pt x="207" y="850"/>
                  <a:pt x="214" y="849"/>
                  <a:pt x="217" y="847"/>
                </a:cubicBezTo>
                <a:cubicBezTo>
                  <a:pt x="220" y="846"/>
                  <a:pt x="221" y="845"/>
                  <a:pt x="221" y="843"/>
                </a:cubicBezTo>
                <a:cubicBezTo>
                  <a:pt x="222" y="841"/>
                  <a:pt x="222" y="839"/>
                  <a:pt x="222" y="839"/>
                </a:cubicBezTo>
                <a:cubicBezTo>
                  <a:pt x="222" y="838"/>
                  <a:pt x="222" y="838"/>
                  <a:pt x="223" y="838"/>
                </a:cubicBezTo>
                <a:cubicBezTo>
                  <a:pt x="224" y="838"/>
                  <a:pt x="224" y="837"/>
                  <a:pt x="226" y="836"/>
                </a:cubicBezTo>
                <a:cubicBezTo>
                  <a:pt x="228" y="834"/>
                  <a:pt x="229" y="833"/>
                  <a:pt x="230" y="831"/>
                </a:cubicBezTo>
                <a:cubicBezTo>
                  <a:pt x="230" y="830"/>
                  <a:pt x="230" y="829"/>
                  <a:pt x="230" y="828"/>
                </a:cubicBezTo>
                <a:cubicBezTo>
                  <a:pt x="230" y="827"/>
                  <a:pt x="230" y="825"/>
                  <a:pt x="230" y="824"/>
                </a:cubicBezTo>
                <a:cubicBezTo>
                  <a:pt x="230" y="823"/>
                  <a:pt x="230" y="816"/>
                  <a:pt x="230" y="814"/>
                </a:cubicBezTo>
                <a:cubicBezTo>
                  <a:pt x="230" y="813"/>
                  <a:pt x="229" y="812"/>
                  <a:pt x="228" y="812"/>
                </a:cubicBezTo>
                <a:cubicBezTo>
                  <a:pt x="228" y="812"/>
                  <a:pt x="228" y="811"/>
                  <a:pt x="228" y="810"/>
                </a:cubicBezTo>
                <a:cubicBezTo>
                  <a:pt x="229" y="809"/>
                  <a:pt x="229" y="810"/>
                  <a:pt x="230" y="810"/>
                </a:cubicBezTo>
                <a:cubicBezTo>
                  <a:pt x="231" y="809"/>
                  <a:pt x="232" y="809"/>
                  <a:pt x="232" y="809"/>
                </a:cubicBezTo>
                <a:cubicBezTo>
                  <a:pt x="233" y="808"/>
                  <a:pt x="233" y="808"/>
                  <a:pt x="233" y="807"/>
                </a:cubicBezTo>
                <a:cubicBezTo>
                  <a:pt x="232" y="806"/>
                  <a:pt x="232" y="805"/>
                  <a:pt x="232" y="803"/>
                </a:cubicBezTo>
                <a:cubicBezTo>
                  <a:pt x="232" y="801"/>
                  <a:pt x="232" y="798"/>
                  <a:pt x="232" y="797"/>
                </a:cubicBezTo>
                <a:cubicBezTo>
                  <a:pt x="232" y="796"/>
                  <a:pt x="231" y="793"/>
                  <a:pt x="231" y="792"/>
                </a:cubicBezTo>
                <a:cubicBezTo>
                  <a:pt x="231" y="791"/>
                  <a:pt x="231" y="791"/>
                  <a:pt x="230" y="790"/>
                </a:cubicBezTo>
                <a:cubicBezTo>
                  <a:pt x="230" y="790"/>
                  <a:pt x="230" y="790"/>
                  <a:pt x="230" y="788"/>
                </a:cubicBezTo>
                <a:cubicBezTo>
                  <a:pt x="230" y="787"/>
                  <a:pt x="229" y="783"/>
                  <a:pt x="229" y="781"/>
                </a:cubicBezTo>
                <a:cubicBezTo>
                  <a:pt x="228" y="778"/>
                  <a:pt x="225" y="769"/>
                  <a:pt x="225" y="767"/>
                </a:cubicBezTo>
                <a:cubicBezTo>
                  <a:pt x="224" y="765"/>
                  <a:pt x="223" y="762"/>
                  <a:pt x="223" y="760"/>
                </a:cubicBezTo>
                <a:cubicBezTo>
                  <a:pt x="223" y="758"/>
                  <a:pt x="222" y="751"/>
                  <a:pt x="221" y="748"/>
                </a:cubicBezTo>
                <a:cubicBezTo>
                  <a:pt x="220" y="746"/>
                  <a:pt x="220" y="744"/>
                  <a:pt x="220" y="741"/>
                </a:cubicBezTo>
                <a:cubicBezTo>
                  <a:pt x="220" y="737"/>
                  <a:pt x="220" y="728"/>
                  <a:pt x="220" y="723"/>
                </a:cubicBezTo>
                <a:cubicBezTo>
                  <a:pt x="220" y="719"/>
                  <a:pt x="220" y="711"/>
                  <a:pt x="220" y="708"/>
                </a:cubicBezTo>
                <a:cubicBezTo>
                  <a:pt x="219" y="706"/>
                  <a:pt x="219" y="702"/>
                  <a:pt x="220" y="700"/>
                </a:cubicBezTo>
                <a:cubicBezTo>
                  <a:pt x="220" y="697"/>
                  <a:pt x="220" y="694"/>
                  <a:pt x="221" y="692"/>
                </a:cubicBezTo>
                <a:cubicBezTo>
                  <a:pt x="221" y="689"/>
                  <a:pt x="221" y="682"/>
                  <a:pt x="221" y="680"/>
                </a:cubicBezTo>
                <a:cubicBezTo>
                  <a:pt x="221" y="679"/>
                  <a:pt x="220" y="676"/>
                  <a:pt x="220" y="675"/>
                </a:cubicBezTo>
                <a:cubicBezTo>
                  <a:pt x="219" y="674"/>
                  <a:pt x="219" y="669"/>
                  <a:pt x="219" y="664"/>
                </a:cubicBezTo>
                <a:cubicBezTo>
                  <a:pt x="219" y="659"/>
                  <a:pt x="219" y="652"/>
                  <a:pt x="218" y="648"/>
                </a:cubicBezTo>
                <a:cubicBezTo>
                  <a:pt x="218" y="645"/>
                  <a:pt x="217" y="635"/>
                  <a:pt x="216" y="633"/>
                </a:cubicBezTo>
                <a:cubicBezTo>
                  <a:pt x="215" y="629"/>
                  <a:pt x="214" y="619"/>
                  <a:pt x="213" y="616"/>
                </a:cubicBezTo>
                <a:cubicBezTo>
                  <a:pt x="213" y="612"/>
                  <a:pt x="211" y="598"/>
                  <a:pt x="210" y="593"/>
                </a:cubicBezTo>
                <a:cubicBezTo>
                  <a:pt x="210" y="589"/>
                  <a:pt x="208" y="573"/>
                  <a:pt x="208" y="570"/>
                </a:cubicBezTo>
                <a:cubicBezTo>
                  <a:pt x="208" y="567"/>
                  <a:pt x="207" y="549"/>
                  <a:pt x="207" y="544"/>
                </a:cubicBezTo>
                <a:cubicBezTo>
                  <a:pt x="206" y="539"/>
                  <a:pt x="206" y="522"/>
                  <a:pt x="206" y="519"/>
                </a:cubicBezTo>
                <a:cubicBezTo>
                  <a:pt x="205" y="516"/>
                  <a:pt x="205" y="504"/>
                  <a:pt x="205" y="500"/>
                </a:cubicBezTo>
                <a:cubicBezTo>
                  <a:pt x="205" y="496"/>
                  <a:pt x="205" y="488"/>
                  <a:pt x="205" y="486"/>
                </a:cubicBezTo>
                <a:cubicBezTo>
                  <a:pt x="205" y="484"/>
                  <a:pt x="205" y="476"/>
                  <a:pt x="205" y="474"/>
                </a:cubicBezTo>
                <a:cubicBezTo>
                  <a:pt x="205" y="472"/>
                  <a:pt x="204" y="462"/>
                  <a:pt x="204" y="460"/>
                </a:cubicBezTo>
                <a:cubicBezTo>
                  <a:pt x="204" y="457"/>
                  <a:pt x="203" y="447"/>
                  <a:pt x="203" y="445"/>
                </a:cubicBezTo>
                <a:cubicBezTo>
                  <a:pt x="203" y="443"/>
                  <a:pt x="202" y="433"/>
                  <a:pt x="202" y="431"/>
                </a:cubicBezTo>
                <a:cubicBezTo>
                  <a:pt x="202" y="430"/>
                  <a:pt x="202" y="426"/>
                  <a:pt x="201" y="425"/>
                </a:cubicBezTo>
                <a:cubicBezTo>
                  <a:pt x="201" y="423"/>
                  <a:pt x="200" y="419"/>
                  <a:pt x="200" y="419"/>
                </a:cubicBezTo>
                <a:cubicBezTo>
                  <a:pt x="200" y="418"/>
                  <a:pt x="201" y="415"/>
                  <a:pt x="202" y="415"/>
                </a:cubicBezTo>
                <a:cubicBezTo>
                  <a:pt x="202" y="414"/>
                  <a:pt x="202" y="414"/>
                  <a:pt x="203" y="414"/>
                </a:cubicBezTo>
                <a:cubicBezTo>
                  <a:pt x="204" y="414"/>
                  <a:pt x="204" y="414"/>
                  <a:pt x="205" y="413"/>
                </a:cubicBezTo>
                <a:cubicBezTo>
                  <a:pt x="206" y="412"/>
                  <a:pt x="207" y="410"/>
                  <a:pt x="208" y="409"/>
                </a:cubicBezTo>
                <a:cubicBezTo>
                  <a:pt x="209" y="407"/>
                  <a:pt x="209" y="407"/>
                  <a:pt x="209" y="407"/>
                </a:cubicBezTo>
                <a:cubicBezTo>
                  <a:pt x="210" y="406"/>
                  <a:pt x="212" y="404"/>
                  <a:pt x="214" y="403"/>
                </a:cubicBezTo>
                <a:cubicBezTo>
                  <a:pt x="216" y="401"/>
                  <a:pt x="217" y="400"/>
                  <a:pt x="218" y="397"/>
                </a:cubicBezTo>
                <a:cubicBezTo>
                  <a:pt x="219" y="395"/>
                  <a:pt x="219" y="395"/>
                  <a:pt x="221" y="394"/>
                </a:cubicBezTo>
                <a:cubicBezTo>
                  <a:pt x="222" y="393"/>
                  <a:pt x="224" y="391"/>
                  <a:pt x="225" y="390"/>
                </a:cubicBezTo>
                <a:cubicBezTo>
                  <a:pt x="227" y="389"/>
                  <a:pt x="228" y="387"/>
                  <a:pt x="228" y="387"/>
                </a:cubicBezTo>
                <a:cubicBezTo>
                  <a:pt x="228" y="387"/>
                  <a:pt x="228" y="387"/>
                  <a:pt x="228" y="387"/>
                </a:cubicBezTo>
                <a:cubicBezTo>
                  <a:pt x="229" y="386"/>
                  <a:pt x="230" y="383"/>
                  <a:pt x="230" y="382"/>
                </a:cubicBezTo>
                <a:cubicBezTo>
                  <a:pt x="231" y="381"/>
                  <a:pt x="230" y="380"/>
                  <a:pt x="231" y="379"/>
                </a:cubicBezTo>
                <a:cubicBezTo>
                  <a:pt x="232" y="378"/>
                  <a:pt x="233" y="376"/>
                  <a:pt x="233" y="375"/>
                </a:cubicBezTo>
                <a:cubicBezTo>
                  <a:pt x="234" y="374"/>
                  <a:pt x="233" y="374"/>
                  <a:pt x="232" y="375"/>
                </a:cubicBezTo>
                <a:cubicBezTo>
                  <a:pt x="232" y="375"/>
                  <a:pt x="232" y="375"/>
                  <a:pt x="232" y="375"/>
                </a:cubicBezTo>
                <a:cubicBezTo>
                  <a:pt x="232" y="374"/>
                  <a:pt x="232" y="374"/>
                  <a:pt x="232" y="373"/>
                </a:cubicBezTo>
                <a:cubicBezTo>
                  <a:pt x="233" y="372"/>
                  <a:pt x="233" y="368"/>
                  <a:pt x="233" y="367"/>
                </a:cubicBezTo>
                <a:cubicBezTo>
                  <a:pt x="233" y="367"/>
                  <a:pt x="234" y="364"/>
                  <a:pt x="235" y="362"/>
                </a:cubicBezTo>
                <a:cubicBezTo>
                  <a:pt x="236" y="361"/>
                  <a:pt x="236" y="359"/>
                  <a:pt x="237" y="357"/>
                </a:cubicBezTo>
                <a:cubicBezTo>
                  <a:pt x="239" y="352"/>
                  <a:pt x="239" y="349"/>
                  <a:pt x="240" y="347"/>
                </a:cubicBezTo>
                <a:cubicBezTo>
                  <a:pt x="240" y="344"/>
                  <a:pt x="239" y="340"/>
                  <a:pt x="239" y="337"/>
                </a:cubicBezTo>
                <a:cubicBezTo>
                  <a:pt x="238" y="333"/>
                  <a:pt x="240" y="330"/>
                  <a:pt x="241" y="328"/>
                </a:cubicBezTo>
                <a:cubicBezTo>
                  <a:pt x="244" y="325"/>
                  <a:pt x="245" y="323"/>
                  <a:pt x="246" y="320"/>
                </a:cubicBezTo>
                <a:cubicBezTo>
                  <a:pt x="248" y="317"/>
                  <a:pt x="249" y="314"/>
                  <a:pt x="250" y="312"/>
                </a:cubicBezTo>
                <a:cubicBezTo>
                  <a:pt x="250" y="310"/>
                  <a:pt x="251" y="307"/>
                  <a:pt x="252" y="303"/>
                </a:cubicBezTo>
                <a:cubicBezTo>
                  <a:pt x="254" y="298"/>
                  <a:pt x="256" y="289"/>
                  <a:pt x="257" y="285"/>
                </a:cubicBezTo>
                <a:cubicBezTo>
                  <a:pt x="258" y="281"/>
                  <a:pt x="258" y="278"/>
                  <a:pt x="258" y="276"/>
                </a:cubicBezTo>
                <a:close/>
                <a:moveTo>
                  <a:pt x="151" y="706"/>
                </a:moveTo>
                <a:cubicBezTo>
                  <a:pt x="150" y="705"/>
                  <a:pt x="150" y="704"/>
                  <a:pt x="150" y="703"/>
                </a:cubicBezTo>
                <a:cubicBezTo>
                  <a:pt x="150" y="702"/>
                  <a:pt x="150" y="699"/>
                  <a:pt x="150" y="695"/>
                </a:cubicBezTo>
                <a:cubicBezTo>
                  <a:pt x="150" y="692"/>
                  <a:pt x="150" y="682"/>
                  <a:pt x="150" y="679"/>
                </a:cubicBezTo>
                <a:cubicBezTo>
                  <a:pt x="150" y="677"/>
                  <a:pt x="150" y="667"/>
                  <a:pt x="150" y="663"/>
                </a:cubicBezTo>
                <a:cubicBezTo>
                  <a:pt x="150" y="658"/>
                  <a:pt x="148" y="646"/>
                  <a:pt x="148" y="643"/>
                </a:cubicBezTo>
                <a:cubicBezTo>
                  <a:pt x="147" y="641"/>
                  <a:pt x="147" y="632"/>
                  <a:pt x="146" y="630"/>
                </a:cubicBezTo>
                <a:cubicBezTo>
                  <a:pt x="146" y="628"/>
                  <a:pt x="145" y="623"/>
                  <a:pt x="144" y="622"/>
                </a:cubicBezTo>
                <a:cubicBezTo>
                  <a:pt x="144" y="620"/>
                  <a:pt x="142" y="610"/>
                  <a:pt x="141" y="608"/>
                </a:cubicBezTo>
                <a:cubicBezTo>
                  <a:pt x="141" y="607"/>
                  <a:pt x="140" y="606"/>
                  <a:pt x="140" y="605"/>
                </a:cubicBezTo>
                <a:cubicBezTo>
                  <a:pt x="141" y="604"/>
                  <a:pt x="141" y="602"/>
                  <a:pt x="141" y="600"/>
                </a:cubicBezTo>
                <a:cubicBezTo>
                  <a:pt x="141" y="597"/>
                  <a:pt x="141" y="588"/>
                  <a:pt x="141" y="587"/>
                </a:cubicBezTo>
                <a:cubicBezTo>
                  <a:pt x="142" y="586"/>
                  <a:pt x="142" y="587"/>
                  <a:pt x="142" y="587"/>
                </a:cubicBezTo>
                <a:cubicBezTo>
                  <a:pt x="143" y="588"/>
                  <a:pt x="143" y="589"/>
                  <a:pt x="144" y="592"/>
                </a:cubicBezTo>
                <a:cubicBezTo>
                  <a:pt x="145" y="595"/>
                  <a:pt x="145" y="595"/>
                  <a:pt x="145" y="596"/>
                </a:cubicBezTo>
                <a:cubicBezTo>
                  <a:pt x="145" y="596"/>
                  <a:pt x="145" y="597"/>
                  <a:pt x="145" y="598"/>
                </a:cubicBezTo>
                <a:cubicBezTo>
                  <a:pt x="145" y="598"/>
                  <a:pt x="146" y="601"/>
                  <a:pt x="146" y="604"/>
                </a:cubicBezTo>
                <a:cubicBezTo>
                  <a:pt x="146" y="606"/>
                  <a:pt x="148" y="611"/>
                  <a:pt x="149" y="615"/>
                </a:cubicBezTo>
                <a:cubicBezTo>
                  <a:pt x="150" y="618"/>
                  <a:pt x="150" y="619"/>
                  <a:pt x="150" y="621"/>
                </a:cubicBezTo>
                <a:cubicBezTo>
                  <a:pt x="150" y="623"/>
                  <a:pt x="150" y="629"/>
                  <a:pt x="150" y="634"/>
                </a:cubicBezTo>
                <a:cubicBezTo>
                  <a:pt x="150" y="638"/>
                  <a:pt x="151" y="644"/>
                  <a:pt x="152" y="647"/>
                </a:cubicBezTo>
                <a:cubicBezTo>
                  <a:pt x="153" y="650"/>
                  <a:pt x="155" y="659"/>
                  <a:pt x="155" y="661"/>
                </a:cubicBezTo>
                <a:cubicBezTo>
                  <a:pt x="156" y="663"/>
                  <a:pt x="156" y="664"/>
                  <a:pt x="156" y="666"/>
                </a:cubicBezTo>
                <a:cubicBezTo>
                  <a:pt x="156" y="668"/>
                  <a:pt x="157" y="677"/>
                  <a:pt x="157" y="681"/>
                </a:cubicBezTo>
                <a:cubicBezTo>
                  <a:pt x="157" y="685"/>
                  <a:pt x="158" y="699"/>
                  <a:pt x="158" y="701"/>
                </a:cubicBezTo>
                <a:cubicBezTo>
                  <a:pt x="158" y="702"/>
                  <a:pt x="159" y="711"/>
                  <a:pt x="159" y="713"/>
                </a:cubicBezTo>
                <a:cubicBezTo>
                  <a:pt x="159" y="715"/>
                  <a:pt x="159" y="721"/>
                  <a:pt x="159" y="722"/>
                </a:cubicBezTo>
                <a:cubicBezTo>
                  <a:pt x="159" y="723"/>
                  <a:pt x="159" y="723"/>
                  <a:pt x="159" y="722"/>
                </a:cubicBezTo>
                <a:cubicBezTo>
                  <a:pt x="159" y="722"/>
                  <a:pt x="158" y="720"/>
                  <a:pt x="157" y="719"/>
                </a:cubicBezTo>
                <a:cubicBezTo>
                  <a:pt x="157" y="718"/>
                  <a:pt x="156" y="716"/>
                  <a:pt x="156" y="715"/>
                </a:cubicBezTo>
                <a:cubicBezTo>
                  <a:pt x="155" y="715"/>
                  <a:pt x="151" y="707"/>
                  <a:pt x="151" y="706"/>
                </a:cubicBezTo>
                <a:close/>
                <a:moveTo>
                  <a:pt x="159" y="746"/>
                </a:moveTo>
                <a:cubicBezTo>
                  <a:pt x="159" y="746"/>
                  <a:pt x="157" y="745"/>
                  <a:pt x="157" y="744"/>
                </a:cubicBezTo>
                <a:cubicBezTo>
                  <a:pt x="156" y="744"/>
                  <a:pt x="156" y="743"/>
                  <a:pt x="156" y="742"/>
                </a:cubicBezTo>
                <a:cubicBezTo>
                  <a:pt x="156" y="741"/>
                  <a:pt x="157" y="741"/>
                  <a:pt x="157" y="740"/>
                </a:cubicBezTo>
                <a:cubicBezTo>
                  <a:pt x="158" y="739"/>
                  <a:pt x="158" y="737"/>
                  <a:pt x="159" y="736"/>
                </a:cubicBezTo>
                <a:cubicBezTo>
                  <a:pt x="159" y="734"/>
                  <a:pt x="159" y="734"/>
                  <a:pt x="159" y="735"/>
                </a:cubicBezTo>
                <a:cubicBezTo>
                  <a:pt x="159" y="737"/>
                  <a:pt x="160" y="741"/>
                  <a:pt x="160" y="742"/>
                </a:cubicBezTo>
                <a:cubicBezTo>
                  <a:pt x="160" y="743"/>
                  <a:pt x="160" y="745"/>
                  <a:pt x="160" y="746"/>
                </a:cubicBezTo>
                <a:cubicBezTo>
                  <a:pt x="160" y="747"/>
                  <a:pt x="160" y="747"/>
                  <a:pt x="159" y="746"/>
                </a:cubicBezTo>
                <a:close/>
                <a:moveTo>
                  <a:pt x="172" y="788"/>
                </a:moveTo>
                <a:cubicBezTo>
                  <a:pt x="172" y="788"/>
                  <a:pt x="172" y="789"/>
                  <a:pt x="172" y="790"/>
                </a:cubicBezTo>
                <a:cubicBezTo>
                  <a:pt x="172" y="791"/>
                  <a:pt x="171" y="796"/>
                  <a:pt x="171" y="798"/>
                </a:cubicBezTo>
                <a:cubicBezTo>
                  <a:pt x="170" y="801"/>
                  <a:pt x="170" y="799"/>
                  <a:pt x="170" y="800"/>
                </a:cubicBezTo>
                <a:cubicBezTo>
                  <a:pt x="170" y="800"/>
                  <a:pt x="170" y="800"/>
                  <a:pt x="170" y="798"/>
                </a:cubicBezTo>
                <a:cubicBezTo>
                  <a:pt x="169" y="795"/>
                  <a:pt x="169" y="791"/>
                  <a:pt x="169" y="790"/>
                </a:cubicBezTo>
                <a:cubicBezTo>
                  <a:pt x="169" y="788"/>
                  <a:pt x="168" y="788"/>
                  <a:pt x="168" y="788"/>
                </a:cubicBezTo>
                <a:cubicBezTo>
                  <a:pt x="167" y="788"/>
                  <a:pt x="167" y="787"/>
                  <a:pt x="167" y="787"/>
                </a:cubicBezTo>
                <a:cubicBezTo>
                  <a:pt x="167" y="787"/>
                  <a:pt x="166" y="787"/>
                  <a:pt x="166" y="787"/>
                </a:cubicBezTo>
                <a:cubicBezTo>
                  <a:pt x="166" y="787"/>
                  <a:pt x="166" y="785"/>
                  <a:pt x="167" y="784"/>
                </a:cubicBezTo>
                <a:cubicBezTo>
                  <a:pt x="167" y="783"/>
                  <a:pt x="167" y="783"/>
                  <a:pt x="167" y="783"/>
                </a:cubicBezTo>
                <a:cubicBezTo>
                  <a:pt x="168" y="783"/>
                  <a:pt x="168" y="783"/>
                  <a:pt x="168" y="783"/>
                </a:cubicBezTo>
                <a:cubicBezTo>
                  <a:pt x="169" y="783"/>
                  <a:pt x="168" y="782"/>
                  <a:pt x="169" y="783"/>
                </a:cubicBezTo>
                <a:cubicBezTo>
                  <a:pt x="170" y="784"/>
                  <a:pt x="171" y="786"/>
                  <a:pt x="172" y="787"/>
                </a:cubicBezTo>
                <a:cubicBezTo>
                  <a:pt x="173" y="787"/>
                  <a:pt x="173" y="788"/>
                  <a:pt x="172" y="788"/>
                </a:cubicBezTo>
                <a:close/>
              </a:path>
            </a:pathLst>
          </a:custGeom>
          <a:solidFill>
            <a:schemeClr val="bg1">
              <a:lumMod val="50000"/>
            </a:schemeClr>
          </a:solidFill>
          <a:ln w="9525">
            <a:noFill/>
            <a:round/>
            <a:headEnd/>
            <a:tailEnd/>
          </a:ln>
          <a:effectLst>
            <a:outerShdw blurRad="76200" dir="18900000" sy="23000" kx="-1200000" algn="bl"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dirty="0">
              <a:latin typeface="Calibri" pitchFamily="34" charset="0"/>
            </a:endParaRPr>
          </a:p>
        </p:txBody>
      </p:sp>
    </p:spTree>
    <p:extLst>
      <p:ext uri="{BB962C8B-B14F-4D97-AF65-F5344CB8AC3E}">
        <p14:creationId xmlns:p14="http://schemas.microsoft.com/office/powerpoint/2010/main" val="890951947"/>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317" y="152400"/>
            <a:ext cx="8229600" cy="1035050"/>
          </a:xfrm>
        </p:spPr>
        <p:txBody>
          <a:bodyPr/>
          <a:lstStyle/>
          <a:p>
            <a:r>
              <a:rPr lang="en-US" dirty="0" smtClean="0"/>
              <a:t>Unlikely, but not impossible</a:t>
            </a:r>
            <a:endParaRPr lang="en-US" dirty="0"/>
          </a:p>
        </p:txBody>
      </p:sp>
      <p:sp>
        <p:nvSpPr>
          <p:cNvPr id="3" name="Content Placeholder 2"/>
          <p:cNvSpPr>
            <a:spLocks noGrp="1"/>
          </p:cNvSpPr>
          <p:nvPr>
            <p:ph idx="1"/>
          </p:nvPr>
        </p:nvSpPr>
        <p:spPr>
          <a:xfrm>
            <a:off x="-76200" y="1371600"/>
            <a:ext cx="5791200" cy="4525963"/>
          </a:xfrm>
        </p:spPr>
        <p:txBody>
          <a:bodyPr/>
          <a:lstStyle/>
          <a:p>
            <a:r>
              <a:rPr lang="en-US" dirty="0" smtClean="0"/>
              <a:t>18 June 2011, </a:t>
            </a:r>
            <a:r>
              <a:rPr lang="en-US" i="1" dirty="0" smtClean="0"/>
              <a:t>Lion</a:t>
            </a:r>
            <a:r>
              <a:rPr lang="en-US" dirty="0" smtClean="0"/>
              <a:t> skipper fell overboard </a:t>
            </a:r>
          </a:p>
          <a:p>
            <a:r>
              <a:rPr lang="en-US" dirty="0" smtClean="0"/>
              <a:t>It took the crew 16 minutes to recover the skipper, where he was pronounced dead by a physician aboard</a:t>
            </a:r>
          </a:p>
          <a:p>
            <a:r>
              <a:rPr lang="en-US" i="1" dirty="0"/>
              <a:t>F</a:t>
            </a:r>
            <a:r>
              <a:rPr lang="en-US" i="1" dirty="0" smtClean="0"/>
              <a:t>ailure to name a replacement skipper </a:t>
            </a:r>
            <a:r>
              <a:rPr lang="en-US" dirty="0" smtClean="0"/>
              <a:t>slowed the speed of recovery</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6</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483" y="1524000"/>
            <a:ext cx="3457117" cy="4913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66381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35050"/>
          </a:xfrm>
        </p:spPr>
        <p:txBody>
          <a:bodyPr/>
          <a:lstStyle/>
          <a:p>
            <a:r>
              <a:rPr lang="en-US" dirty="0" smtClean="0"/>
              <a:t>Unlikely, but not impossible</a:t>
            </a:r>
            <a:endParaRPr lang="en-US" dirty="0"/>
          </a:p>
        </p:txBody>
      </p:sp>
      <p:sp>
        <p:nvSpPr>
          <p:cNvPr id="3" name="Content Placeholder 2"/>
          <p:cNvSpPr>
            <a:spLocks noGrp="1"/>
          </p:cNvSpPr>
          <p:nvPr>
            <p:ph idx="1"/>
          </p:nvPr>
        </p:nvSpPr>
        <p:spPr>
          <a:xfrm>
            <a:off x="381000" y="1722437"/>
            <a:ext cx="8534400" cy="4525963"/>
          </a:xfrm>
        </p:spPr>
        <p:txBody>
          <a:bodyPr/>
          <a:lstStyle/>
          <a:p>
            <a:r>
              <a:rPr lang="en-US" dirty="0" smtClean="0"/>
              <a:t>August 2001: Captain of </a:t>
            </a:r>
            <a:r>
              <a:rPr lang="en-US" i="1" dirty="0" smtClean="0"/>
              <a:t>F/V</a:t>
            </a:r>
            <a:r>
              <a:rPr lang="en-US" dirty="0" smtClean="0"/>
              <a:t> </a:t>
            </a:r>
            <a:r>
              <a:rPr lang="en-US" i="1" dirty="0" smtClean="0"/>
              <a:t>Heritage</a:t>
            </a:r>
            <a:r>
              <a:rPr lang="en-US" dirty="0" smtClean="0"/>
              <a:t> became </a:t>
            </a:r>
            <a:r>
              <a:rPr lang="en-US" dirty="0"/>
              <a:t>unconscious and died </a:t>
            </a:r>
            <a:endParaRPr lang="en-US" dirty="0" smtClean="0"/>
          </a:p>
          <a:p>
            <a:r>
              <a:rPr lang="en-US" dirty="0" smtClean="0"/>
              <a:t>Believing that the Captain was in a diabetic coma, members </a:t>
            </a:r>
            <a:r>
              <a:rPr lang="en-US" dirty="0"/>
              <a:t>of the crew started </a:t>
            </a:r>
            <a:r>
              <a:rPr lang="en-US" dirty="0" smtClean="0"/>
              <a:t>CPR</a:t>
            </a:r>
          </a:p>
          <a:p>
            <a:r>
              <a:rPr lang="en-US" dirty="0"/>
              <a:t>D</a:t>
            </a:r>
            <a:r>
              <a:rPr lang="en-US" dirty="0" smtClean="0"/>
              <a:t>istracted, the crew lost situational awareness, and the </a:t>
            </a:r>
            <a:r>
              <a:rPr lang="en-US" dirty="0"/>
              <a:t>vessel </a:t>
            </a:r>
            <a:r>
              <a:rPr lang="en-US" dirty="0" smtClean="0"/>
              <a:t>ran aground</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7</a:t>
            </a:fld>
            <a:endParaRPr lang="en-US" dirty="0"/>
          </a:p>
        </p:txBody>
      </p:sp>
    </p:spTree>
    <p:extLst>
      <p:ext uri="{BB962C8B-B14F-4D97-AF65-F5344CB8AC3E}">
        <p14:creationId xmlns:p14="http://schemas.microsoft.com/office/powerpoint/2010/main" val="274929228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35050"/>
          </a:xfrm>
        </p:spPr>
        <p:txBody>
          <a:bodyPr/>
          <a:lstStyle/>
          <a:p>
            <a:r>
              <a:rPr lang="en-US" dirty="0" smtClean="0"/>
              <a:t>Are you prepared?</a:t>
            </a:r>
            <a:endParaRPr lang="en-US" dirty="0"/>
          </a:p>
        </p:txBody>
      </p:sp>
      <p:sp>
        <p:nvSpPr>
          <p:cNvPr id="3" name="Content Placeholder 2"/>
          <p:cNvSpPr>
            <a:spLocks noGrp="1"/>
          </p:cNvSpPr>
          <p:nvPr>
            <p:ph idx="1"/>
          </p:nvPr>
        </p:nvSpPr>
        <p:spPr>
          <a:xfrm>
            <a:off x="152400" y="1570037"/>
            <a:ext cx="5410200" cy="4525963"/>
          </a:xfrm>
        </p:spPr>
        <p:txBody>
          <a:bodyPr/>
          <a:lstStyle/>
          <a:p>
            <a:r>
              <a:rPr lang="en-US" dirty="0" smtClean="0"/>
              <a:t>Do you have a designated ‘relief skipper?’</a:t>
            </a:r>
          </a:p>
          <a:p>
            <a:r>
              <a:rPr lang="en-US" dirty="0" smtClean="0"/>
              <a:t>Can you assess the situation and decide what needs to be done?</a:t>
            </a:r>
          </a:p>
          <a:p>
            <a:r>
              <a:rPr lang="en-US" dirty="0" smtClean="0"/>
              <a:t>Do you know how to start/stop/maneuver or anchor the boat?</a:t>
            </a:r>
          </a:p>
          <a:p>
            <a:pPr marL="0" indent="0">
              <a:buNone/>
            </a:pPr>
            <a:endParaRPr lang="en-US" dirty="0" smtClean="0"/>
          </a:p>
        </p:txBody>
      </p:sp>
      <p:sp>
        <p:nvSpPr>
          <p:cNvPr id="4" name="Slide Number Placeholder 3"/>
          <p:cNvSpPr>
            <a:spLocks noGrp="1"/>
          </p:cNvSpPr>
          <p:nvPr>
            <p:ph type="sldNum" sz="quarter" idx="12"/>
          </p:nvPr>
        </p:nvSpPr>
        <p:spPr/>
        <p:txBody>
          <a:bodyPr/>
          <a:lstStyle/>
          <a:p>
            <a:fld id="{C3C043E3-3138-40E1-A89F-6190E578DD07}" type="slidenum">
              <a:rPr lang="en-US" smtClean="0"/>
              <a:t>8</a:t>
            </a:fld>
            <a:endParaRPr lang="en-US" dirty="0"/>
          </a:p>
        </p:txBody>
      </p:sp>
      <p:pic>
        <p:nvPicPr>
          <p:cNvPr id="1026" name="Picture 2" descr="http://www.uscgboating.org/assets/gallery/image/original/03_05_1_2A_009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8" r="7576"/>
          <a:stretch/>
        </p:blipFill>
        <p:spPr bwMode="auto">
          <a:xfrm>
            <a:off x="5593080" y="1981200"/>
            <a:ext cx="3550920" cy="3343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42944866"/>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you prepared?</a:t>
            </a:r>
          </a:p>
        </p:txBody>
      </p:sp>
      <p:sp>
        <p:nvSpPr>
          <p:cNvPr id="3" name="Content Placeholder 2"/>
          <p:cNvSpPr>
            <a:spLocks noGrp="1"/>
          </p:cNvSpPr>
          <p:nvPr>
            <p:ph idx="1"/>
          </p:nvPr>
        </p:nvSpPr>
        <p:spPr>
          <a:xfrm>
            <a:off x="381000" y="1646237"/>
            <a:ext cx="7772514" cy="4525963"/>
          </a:xfrm>
        </p:spPr>
        <p:txBody>
          <a:bodyPr/>
          <a:lstStyle/>
          <a:p>
            <a:r>
              <a:rPr lang="en-US" dirty="0" smtClean="0"/>
              <a:t>Have </a:t>
            </a:r>
            <a:r>
              <a:rPr lang="en-US" dirty="0"/>
              <a:t>you ever </a:t>
            </a:r>
            <a:r>
              <a:rPr lang="en-US" dirty="0" smtClean="0"/>
              <a:t>practiced</a:t>
            </a:r>
            <a:r>
              <a:rPr lang="en-US" dirty="0"/>
              <a:t> </a:t>
            </a:r>
            <a:r>
              <a:rPr lang="en-US" dirty="0" smtClean="0"/>
              <a:t>a man-overboard situation?</a:t>
            </a:r>
          </a:p>
          <a:p>
            <a:r>
              <a:rPr lang="en-US" dirty="0" smtClean="0"/>
              <a:t>Do </a:t>
            </a:r>
            <a:r>
              <a:rPr lang="en-US" dirty="0"/>
              <a:t>you have accessible checklists for various emergencies</a:t>
            </a:r>
            <a:r>
              <a:rPr lang="en-US" dirty="0" smtClean="0"/>
              <a:t>?</a:t>
            </a:r>
          </a:p>
          <a:p>
            <a:r>
              <a:rPr lang="en-US" dirty="0" smtClean="0"/>
              <a:t>Do you have a training program for various emergencies?</a:t>
            </a:r>
          </a:p>
          <a:p>
            <a:r>
              <a:rPr lang="en-US" dirty="0" smtClean="0"/>
              <a:t>Have you conducted emergency drills?</a:t>
            </a:r>
            <a:endParaRPr lang="en-US" dirty="0"/>
          </a:p>
        </p:txBody>
      </p:sp>
      <p:sp>
        <p:nvSpPr>
          <p:cNvPr id="4" name="Slide Number Placeholder 3"/>
          <p:cNvSpPr>
            <a:spLocks noGrp="1"/>
          </p:cNvSpPr>
          <p:nvPr>
            <p:ph type="sldNum" sz="quarter" idx="12"/>
          </p:nvPr>
        </p:nvSpPr>
        <p:spPr/>
        <p:txBody>
          <a:bodyPr/>
          <a:lstStyle/>
          <a:p>
            <a:fld id="{C3C043E3-3138-40E1-A89F-6190E578DD07}" type="slidenum">
              <a:rPr lang="en-US" smtClean="0"/>
              <a:t>9</a:t>
            </a:fld>
            <a:endParaRPr lang="en-US" dirty="0"/>
          </a:p>
        </p:txBody>
      </p:sp>
      <p:pic>
        <p:nvPicPr>
          <p:cNvPr id="2050" name="Picture 2" descr="C:\Users\Dan\AppData\Local\Microsoft\Windows\Temporary Internet Files\Content.IE5\VGN2PTVO\MC90043478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428" y="236220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069681"/>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elpConcept_co_11 PowerPlugs Templates for PowerPoint">
  <a:themeElements>
    <a:clrScheme name="Default Design 13">
      <a:dk1>
        <a:srgbClr val="000000"/>
      </a:dk1>
      <a:lt1>
        <a:srgbClr val="FFFFFF"/>
      </a:lt1>
      <a:dk2>
        <a:srgbClr val="005DBA"/>
      </a:dk2>
      <a:lt2>
        <a:srgbClr val="FFFFFF"/>
      </a:lt2>
      <a:accent1>
        <a:srgbClr val="63B1FF"/>
      </a:accent1>
      <a:accent2>
        <a:srgbClr val="99CC00"/>
      </a:accent2>
      <a:accent3>
        <a:srgbClr val="AAB6D9"/>
      </a:accent3>
      <a:accent4>
        <a:srgbClr val="DADADA"/>
      </a:accent4>
      <a:accent5>
        <a:srgbClr val="B7D5FF"/>
      </a:accent5>
      <a:accent6>
        <a:srgbClr val="8AB900"/>
      </a:accent6>
      <a:hlink>
        <a:srgbClr val="FF9933"/>
      </a:hlink>
      <a:folHlink>
        <a:srgbClr val="6699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5DBA"/>
        </a:dk2>
        <a:lt2>
          <a:srgbClr val="FFFFFF"/>
        </a:lt2>
        <a:accent1>
          <a:srgbClr val="63B1FF"/>
        </a:accent1>
        <a:accent2>
          <a:srgbClr val="99CC00"/>
        </a:accent2>
        <a:accent3>
          <a:srgbClr val="AAB6D9"/>
        </a:accent3>
        <a:accent4>
          <a:srgbClr val="DADADA"/>
        </a:accent4>
        <a:accent5>
          <a:srgbClr val="B7D5FF"/>
        </a:accent5>
        <a:accent6>
          <a:srgbClr val="8AB900"/>
        </a:accent6>
        <a:hlink>
          <a:srgbClr val="FF9933"/>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HelpConcept_co_11 PowerPlugs Templates for PowerPoint</Template>
  <TotalTime>1513</TotalTime>
  <Words>6903</Words>
  <Application>Microsoft Office PowerPoint</Application>
  <PresentationFormat>On-screen Show (4:3)</PresentationFormat>
  <Paragraphs>473</Paragraphs>
  <Slides>58</Slides>
  <Notes>57</Notes>
  <HiddenSlides>0</HiddenSlides>
  <MMClips>2</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HelpConcept_co_11 PowerPlugs Templates for PowerPoint</vt:lpstr>
      <vt:lpstr>Suddenly in Command!</vt:lpstr>
      <vt:lpstr>PowerPoint Presentation</vt:lpstr>
      <vt:lpstr>introduction</vt:lpstr>
      <vt:lpstr>Perspective</vt:lpstr>
      <vt:lpstr>You might find yourself in command if</vt:lpstr>
      <vt:lpstr>Unlikely, but not impossible</vt:lpstr>
      <vt:lpstr>Unlikely, but not impossible</vt:lpstr>
      <vt:lpstr>Are you prepared?</vt:lpstr>
      <vt:lpstr>Are you prepared?</vt:lpstr>
      <vt:lpstr>Are you prepared?</vt:lpstr>
      <vt:lpstr>Are you prepared?</vt:lpstr>
      <vt:lpstr>The pilot’s mantra</vt:lpstr>
      <vt:lpstr>A short video</vt:lpstr>
      <vt:lpstr>Preparation/prevention</vt:lpstr>
      <vt:lpstr>Why important?</vt:lpstr>
      <vt:lpstr>Checklists</vt:lpstr>
      <vt:lpstr>“I’m Safe” for skippers</vt:lpstr>
      <vt:lpstr>Training/Practice</vt:lpstr>
      <vt:lpstr>Operating the boat</vt:lpstr>
      <vt:lpstr>Operating the boat</vt:lpstr>
      <vt:lpstr>Safety equipment</vt:lpstr>
      <vt:lpstr>Medical treatment</vt:lpstr>
      <vt:lpstr>More on medical issues</vt:lpstr>
      <vt:lpstr>Drills</vt:lpstr>
      <vt:lpstr>Recommended drills</vt:lpstr>
      <vt:lpstr>Alcohol and boating</vt:lpstr>
      <vt:lpstr>Alcohol and boating</vt:lpstr>
      <vt:lpstr>response</vt:lpstr>
      <vt:lpstr>PowerPoint Presentation</vt:lpstr>
      <vt:lpstr>Evaluate/Prioritize</vt:lpstr>
      <vt:lpstr>Stabilize/Take action</vt:lpstr>
      <vt:lpstr>Seek help?</vt:lpstr>
      <vt:lpstr>Options for getting help</vt:lpstr>
      <vt:lpstr>Options for getting help</vt:lpstr>
      <vt:lpstr>VHF Marine radio</vt:lpstr>
      <vt:lpstr>How to make a distress call</vt:lpstr>
      <vt:lpstr>Digital Selective Calling</vt:lpstr>
      <vt:lpstr>Cell phones</vt:lpstr>
      <vt:lpstr>Use of flares</vt:lpstr>
      <vt:lpstr>Some evolutions you should prepare for</vt:lpstr>
      <vt:lpstr>Man overboard</vt:lpstr>
      <vt:lpstr>PowerPoint Presentation</vt:lpstr>
      <vt:lpstr>PowerPoint Presentation</vt:lpstr>
      <vt:lpstr>Running aground</vt:lpstr>
      <vt:lpstr>Running aground</vt:lpstr>
      <vt:lpstr>Running aground</vt:lpstr>
      <vt:lpstr>Collision</vt:lpstr>
      <vt:lpstr>Fire</vt:lpstr>
      <vt:lpstr>Fire</vt:lpstr>
      <vt:lpstr>Fire</vt:lpstr>
      <vt:lpstr>Fire</vt:lpstr>
      <vt:lpstr>PowerPoint Presentation</vt:lpstr>
      <vt:lpstr>Accident reporting</vt:lpstr>
      <vt:lpstr>Summary and closing comments</vt:lpstr>
      <vt:lpstr>PowerPoint Presentation</vt:lpstr>
      <vt:lpstr>Preparation is key</vt:lpstr>
      <vt:lpstr>What now?</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Suddenly in Command!</dc:title>
  <dc:creator>Dan</dc:creator>
  <cp:lastModifiedBy>Dan</cp:lastModifiedBy>
  <cp:revision>326</cp:revision>
  <dcterms:created xsi:type="dcterms:W3CDTF">2013-06-07T13:25:36Z</dcterms:created>
  <dcterms:modified xsi:type="dcterms:W3CDTF">2013-09-20T12:41:49Z</dcterms:modified>
</cp:coreProperties>
</file>